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39" r:id="rId2"/>
    <p:sldId id="344" r:id="rId3"/>
    <p:sldId id="330" r:id="rId4"/>
    <p:sldId id="340" r:id="rId5"/>
    <p:sldId id="301" r:id="rId6"/>
    <p:sldId id="262" r:id="rId7"/>
    <p:sldId id="293" r:id="rId8"/>
    <p:sldId id="263" r:id="rId9"/>
    <p:sldId id="264" r:id="rId10"/>
    <p:sldId id="274" r:id="rId11"/>
    <p:sldId id="338" r:id="rId12"/>
    <p:sldId id="278" r:id="rId13"/>
    <p:sldId id="317" r:id="rId14"/>
    <p:sldId id="267" r:id="rId15"/>
    <p:sldId id="336" r:id="rId16"/>
    <p:sldId id="300" r:id="rId17"/>
    <p:sldId id="333" r:id="rId18"/>
    <p:sldId id="281" r:id="rId19"/>
    <p:sldId id="282" r:id="rId20"/>
    <p:sldId id="283" r:id="rId21"/>
    <p:sldId id="341" r:id="rId22"/>
    <p:sldId id="342" r:id="rId23"/>
    <p:sldId id="343" r:id="rId24"/>
    <p:sldId id="346" r:id="rId25"/>
    <p:sldId id="305" r:id="rId26"/>
    <p:sldId id="325" r:id="rId27"/>
    <p:sldId id="315" r:id="rId28"/>
    <p:sldId id="323" r:id="rId29"/>
    <p:sldId id="324" r:id="rId30"/>
    <p:sldId id="328" r:id="rId31"/>
    <p:sldId id="329" r:id="rId32"/>
    <p:sldId id="33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orient="horz" pos="3801">
          <p15:clr>
            <a:srgbClr val="A4A3A4"/>
          </p15:clr>
        </p15:guide>
        <p15:guide id="3" orient="horz" pos="950">
          <p15:clr>
            <a:srgbClr val="A4A3A4"/>
          </p15:clr>
        </p15:guide>
        <p15:guide id="4" pos="5328">
          <p15:clr>
            <a:srgbClr val="A4A3A4"/>
          </p15:clr>
        </p15:guide>
        <p15:guide id="5" pos="2937">
          <p15:clr>
            <a:srgbClr val="A4A3A4"/>
          </p15:clr>
        </p15:guide>
        <p15:guide id="6" pos="432">
          <p15:clr>
            <a:srgbClr val="A4A3A4"/>
          </p15:clr>
        </p15:guide>
        <p15:guide id="7" pos="2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D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5780E6-A8F4-46B0-B82D-9E7F56C639EF}">
  <a:tblStyle styleId="{1C5780E6-A8F4-46B0-B82D-9E7F56C639EF}" styleName="Novartis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646464"/>
              </a:solidFill>
            </a:ln>
          </a:top>
          <a:bottom>
            <a:ln w="6350">
              <a:solidFill>
                <a:srgbClr val="646464"/>
              </a:solidFill>
            </a:ln>
          </a:bottom>
          <a:insideH>
            <a:ln w="6350">
              <a:solidFill>
                <a:srgbClr val="64646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/>
        <a:srgbClr val="000000"/>
      </a:tcTxStyle>
      <a:tcStyle>
        <a:tcBdr/>
      </a:tcStyle>
    </a:lastCol>
    <a:firstCol>
      <a:tcTxStyle b="on">
        <a:fontRef idx="minor"/>
        <a:srgbClr val="000000"/>
      </a:tcTxStyle>
      <a:tcStyle>
        <a:tcBdr/>
      </a:tcStyle>
    </a:firstCol>
    <a:lastRow>
      <a:tcTxStyle b="on">
        <a:fontRef idx="min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inor"/>
        <a:srgbClr val="0460A9"/>
      </a:tcTxStyle>
      <a:tcStyle>
        <a:tcBdr>
          <a:top>
            <a:ln>
              <a:noFill/>
            </a:ln>
          </a:top>
          <a:bottom>
            <a:ln w="19050">
              <a:solidFill>
                <a:srgbClr val="0460A9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50" autoAdjust="0"/>
    <p:restoredTop sz="94733"/>
  </p:normalViewPr>
  <p:slideViewPr>
    <p:cSldViewPr showGuides="1">
      <p:cViewPr>
        <p:scale>
          <a:sx n="79" d="100"/>
          <a:sy n="79" d="100"/>
        </p:scale>
        <p:origin x="608" y="848"/>
      </p:cViewPr>
      <p:guideLst>
        <p:guide orient="horz" pos="288"/>
        <p:guide orient="horz" pos="3801"/>
        <p:guide orient="horz" pos="950"/>
        <p:guide pos="5328"/>
        <p:guide pos="2937"/>
        <p:guide pos="432"/>
        <p:guide pos="2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B60FF-ACF0-5A4A-9C79-4881E6B16567}" type="datetimeFigureOut">
              <a:rPr lang="en-US" smtClean="0">
                <a:latin typeface="Arial"/>
              </a:rPr>
              <a:pPr/>
              <a:t>10/17/17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BA786-EB35-BA4C-A7F7-24740D3067F1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9947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C4595FF-6E7F-4C41-B8DF-4AE76FC1F075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5A6330BE-D91A-D240-B266-E5D5F99B4C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16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94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58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8711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2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0215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157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425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2009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965959" y="4389120"/>
            <a:ext cx="6492241" cy="9601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dirty="0" smtClean="0"/>
              <a:t>Thank</a:t>
            </a:r>
            <a:r>
              <a:rPr lang="en-US" baseline="0" dirty="0" smtClean="0"/>
              <a:t> you</a:t>
            </a:r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4" name="Straight Connector 13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1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965959" y="2331720"/>
            <a:ext cx="6492241" cy="228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dirty="0" smtClean="0"/>
              <a:t>Thank</a:t>
            </a:r>
            <a:r>
              <a:rPr lang="en-US" baseline="0" dirty="0" smtClean="0"/>
              <a:t> you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9" name="Straight Connector 18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22" name="Straight Connector 21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1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buSzPct val="100000"/>
              <a:buFont typeface="+mj-lt"/>
              <a:buAutoNum type="arabicPeriod"/>
              <a:defRPr/>
            </a:lvl1pPr>
            <a:lvl2pPr marL="684213" indent="-231775">
              <a:defRPr/>
            </a:lvl2pPr>
            <a:lvl3pPr marL="914400" indent="-230188">
              <a:defRPr/>
            </a:lvl3pPr>
            <a:lvl4pPr marL="1146175" indent="-231775">
              <a:defRPr/>
            </a:lvl4pPr>
            <a:lvl5pPr marL="1368425" indent="-22225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3075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8367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46975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66344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4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777240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2057400"/>
            <a:ext cx="777240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08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8580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466344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4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3756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98932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2" hasCustomPrompt="1"/>
          </p:nvPr>
        </p:nvSpPr>
        <p:spPr>
          <a:xfrm>
            <a:off x="68580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333756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598932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0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08760"/>
            <a:ext cx="7772400" cy="4526280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12" name="Straight Connector 11"/>
            <p:cNvCxnSpPr/>
            <p:nvPr userDrawn="1"/>
          </p:nvCxnSpPr>
          <p:spPr>
            <a:xfrm flipV="1">
              <a:off x="685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6858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44805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44805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466344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466344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918972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18972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13716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918972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-13716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" y="6629400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>
              <a:defRPr lang="en-US" sz="700" smtClean="0">
                <a:solidFill>
                  <a:srgbClr val="7F7F7F"/>
                </a:solidFill>
              </a:defRPr>
            </a:lvl1pPr>
          </a:lstStyle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dirty="0"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2" r:id="rId3"/>
    <p:sldLayoutId id="2147483650" r:id="rId4"/>
    <p:sldLayoutId id="214748365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3" r:id="rId12"/>
    <p:sldLayoutId id="2147483670" r:id="rId13"/>
    <p:sldLayoutId id="2147483671" r:id="rId14"/>
    <p:sldLayoutId id="2147483669" r:id="rId15"/>
    <p:sldLayoutId id="2147483668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ClrTx/>
        <a:buSzPct val="120000"/>
        <a:buFont typeface="Arial" pitchFamily="34" charset="0"/>
        <a:buChar char="•"/>
        <a:tabLst>
          <a:tab pos="3998913" algn="r"/>
          <a:tab pos="8229600" algn="r"/>
        </a:tabLs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emf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hyperlink" Target="https://doi.org/10.1016/j.pharmthera.2017.10.011" TargetMode="External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4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emf"/><Relationship Id="rId3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andrew.stein@novartis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0.png"/><Relationship Id="rId5" Type="http://schemas.openxmlformats.org/officeDocument/2006/relationships/image" Target="../media/image140.png"/><Relationship Id="rId6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389120"/>
            <a:ext cx="7770814" cy="960120"/>
          </a:xfrm>
        </p:spPr>
        <p:txBody>
          <a:bodyPr/>
          <a:lstStyle/>
          <a:p>
            <a:r>
              <a:rPr lang="en-US" dirty="0" smtClean="0"/>
              <a:t>Two new parameters for characterizing ligand binding systems.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899" y="5486400"/>
            <a:ext cx="4343400" cy="1097280"/>
          </a:xfrm>
        </p:spPr>
        <p:txBody>
          <a:bodyPr/>
          <a:lstStyle/>
          <a:p>
            <a:r>
              <a:rPr lang="en-US" dirty="0" smtClean="0"/>
              <a:t>Andrew Stein</a:t>
            </a:r>
          </a:p>
          <a:p>
            <a:r>
              <a:rPr lang="en-US" dirty="0" smtClean="0"/>
              <a:t>October 17, 2017</a:t>
            </a:r>
          </a:p>
          <a:p>
            <a:r>
              <a:rPr lang="en-US" dirty="0" smtClean="0"/>
              <a:t>ACoP8 </a:t>
            </a:r>
            <a:r>
              <a:rPr lang="mr-IN" dirty="0" smtClean="0"/>
              <a:t>–</a:t>
            </a:r>
            <a:r>
              <a:rPr lang="en-US" dirty="0" smtClean="0"/>
              <a:t> Mathematical Pharmacology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95599" y="1564270"/>
            <a:ext cx="52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+</a:t>
            </a:r>
            <a:endParaRPr lang="en-US" sz="5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181599" y="209767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50120">
            <a:off x="1369860" y="1506576"/>
            <a:ext cx="946844" cy="102136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114799" y="1919868"/>
            <a:ext cx="304800" cy="304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50120">
            <a:off x="6246660" y="1506576"/>
            <a:ext cx="946844" cy="102136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315199" y="2148468"/>
            <a:ext cx="304800" cy="304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Ccrit</a:t>
            </a:r>
            <a:r>
              <a:rPr lang="en-US" dirty="0"/>
              <a:t> </a:t>
            </a:r>
            <a:r>
              <a:rPr lang="en-US" dirty="0" smtClean="0"/>
              <a:t>helps in understanding </a:t>
            </a:r>
            <a:r>
              <a:rPr lang="en-US" dirty="0" smtClean="0"/>
              <a:t>parameter identifiability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753" y="1508760"/>
            <a:ext cx="8471446" cy="4526280"/>
          </a:xfrm>
        </p:spPr>
        <p:txBody>
          <a:bodyPr>
            <a:normAutofit/>
          </a:bodyPr>
          <a:lstStyle/>
          <a:p>
            <a:r>
              <a:rPr lang="en-US" dirty="0" smtClean="0"/>
              <a:t>Deriving initial parameter estimates: V</a:t>
            </a:r>
            <a:r>
              <a:rPr lang="en-US" baseline="-25000" dirty="0" smtClean="0"/>
              <a:t>m</a:t>
            </a:r>
            <a:r>
              <a:rPr lang="en-US" dirty="0" smtClean="0"/>
              <a:t> =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crit</a:t>
            </a:r>
            <a:r>
              <a:rPr lang="en-US" dirty="0" err="1" smtClean="0"/>
              <a:t>·CL</a:t>
            </a:r>
            <a:r>
              <a:rPr lang="en-US" baseline="-25000" dirty="0" err="1" smtClean="0"/>
              <a:t>from</a:t>
            </a:r>
            <a:r>
              <a:rPr lang="en-US" baseline="-25000" dirty="0" smtClean="0"/>
              <a:t> NCA</a:t>
            </a:r>
            <a:r>
              <a:rPr lang="en-US" dirty="0" smtClean="0"/>
              <a:t>  </a:t>
            </a:r>
          </a:p>
          <a:p>
            <a:r>
              <a:rPr lang="en-US" dirty="0" smtClean="0"/>
              <a:t>Understanding which model parameters are identifiable</a:t>
            </a:r>
          </a:p>
          <a:p>
            <a:pPr lvl="1"/>
            <a:r>
              <a:rPr lang="en-US" b="1" dirty="0" smtClean="0"/>
              <a:t>Vm</a:t>
            </a:r>
            <a:r>
              <a:rPr lang="en-US" dirty="0" smtClean="0"/>
              <a:t> = </a:t>
            </a:r>
            <a:r>
              <a:rPr lang="en-US" dirty="0" err="1" smtClean="0"/>
              <a:t>ksyn·Vc</a:t>
            </a:r>
            <a:r>
              <a:rPr lang="en-US" dirty="0" smtClean="0"/>
              <a:t> is often easiest “TMDD” parameter to estimate</a:t>
            </a:r>
            <a:r>
              <a:rPr lang="en-US" dirty="0"/>
              <a:t> </a:t>
            </a:r>
            <a:r>
              <a:rPr lang="en-US" dirty="0" smtClean="0"/>
              <a:t>from </a:t>
            </a:r>
            <a:r>
              <a:rPr lang="en-US" dirty="0" err="1" smtClean="0"/>
              <a:t>nonlin</a:t>
            </a:r>
            <a:r>
              <a:rPr lang="en-US" dirty="0" smtClean="0"/>
              <a:t>. PK</a:t>
            </a:r>
          </a:p>
          <a:p>
            <a:pPr lvl="1"/>
            <a:r>
              <a:rPr lang="en-US" b="1" dirty="0" smtClean="0"/>
              <a:t>Km</a:t>
            </a:r>
            <a:r>
              <a:rPr lang="en-US" dirty="0" smtClean="0"/>
              <a:t> (from steep elimination phase) can be more difficult to identify</a:t>
            </a:r>
          </a:p>
          <a:p>
            <a:pPr lvl="1"/>
            <a:r>
              <a:rPr lang="en-US" b="1" dirty="0" smtClean="0"/>
              <a:t>R</a:t>
            </a:r>
            <a:r>
              <a:rPr lang="en-US" b="1" baseline="-25000" dirty="0" smtClean="0"/>
              <a:t>0</a:t>
            </a:r>
            <a:r>
              <a:rPr lang="en-US" b="1" dirty="0" smtClean="0"/>
              <a:t> </a:t>
            </a:r>
            <a:r>
              <a:rPr lang="en-US" dirty="0" smtClean="0"/>
              <a:t>(receptor density)</a:t>
            </a:r>
            <a:r>
              <a:rPr lang="en-US" b="1" dirty="0" smtClean="0"/>
              <a:t> </a:t>
            </a:r>
            <a:r>
              <a:rPr lang="en-US" dirty="0" smtClean="0"/>
              <a:t>is often impossible to estimate from PK alone [1]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087661" y="3854182"/>
            <a:ext cx="4968677" cy="2420734"/>
            <a:chOff x="606623" y="4151965"/>
            <a:chExt cx="4968677" cy="2420734"/>
          </a:xfrm>
        </p:grpSpPr>
        <p:grpSp>
          <p:nvGrpSpPr>
            <p:cNvPr id="13" name="Group 12"/>
            <p:cNvGrpSpPr/>
            <p:nvPr/>
          </p:nvGrpSpPr>
          <p:grpSpPr>
            <a:xfrm>
              <a:off x="914400" y="4151965"/>
              <a:ext cx="4660900" cy="2180255"/>
              <a:chOff x="1524000" y="2159000"/>
              <a:chExt cx="6108700" cy="28575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/>
              <a:srcRect l="208"/>
              <a:stretch/>
            </p:blipFill>
            <p:spPr>
              <a:xfrm>
                <a:off x="1524000" y="2159000"/>
                <a:ext cx="6108700" cy="253999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0506" y="4572000"/>
                <a:ext cx="5562600" cy="444500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133600" y="6264922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Month</a:t>
              </a:r>
              <a:endParaRPr lang="en-US" sz="14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31201" y="6264922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Month</a:t>
              </a:r>
              <a:endParaRPr lang="en-US" sz="1400"/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-97255" y="5082675"/>
              <a:ext cx="1715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Concentration (nM)</a:t>
              </a:r>
              <a:endParaRPr lang="en-US" sz="1400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529196" y="6335332"/>
            <a:ext cx="831000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smtClean="0">
                <a:solidFill>
                  <a:srgbClr val="222222"/>
                </a:solidFill>
                <a:latin typeface="Arial" charset="0"/>
              </a:rPr>
              <a:t>1. </a:t>
            </a:r>
            <a:r>
              <a:rPr lang="en-US" sz="1200" dirty="0" smtClean="0">
                <a:solidFill>
                  <a:srgbClr val="222222"/>
                </a:solidFill>
                <a:latin typeface="Arial" charset="0"/>
              </a:rPr>
              <a:t>Stein</a:t>
            </a:r>
            <a:r>
              <a:rPr lang="en-US" sz="1200" dirty="0">
                <a:solidFill>
                  <a:srgbClr val="222222"/>
                </a:solidFill>
                <a:latin typeface="Arial" charset="0"/>
              </a:rPr>
              <a:t>, Andrew. "Practical </a:t>
            </a:r>
            <a:r>
              <a:rPr lang="en-US" sz="1200" dirty="0" err="1">
                <a:solidFill>
                  <a:srgbClr val="222222"/>
                </a:solidFill>
                <a:latin typeface="Arial" charset="0"/>
              </a:rPr>
              <a:t>unidentifiability</a:t>
            </a:r>
            <a:r>
              <a:rPr lang="en-US" sz="1200" dirty="0">
                <a:solidFill>
                  <a:srgbClr val="222222"/>
                </a:solidFill>
                <a:latin typeface="Arial" charset="0"/>
              </a:rPr>
              <a:t> of receptor density in target mediated drug disposition models can lead to over-interpretation of drug concentration data." </a:t>
            </a:r>
            <a:r>
              <a:rPr lang="en-US" sz="1200" i="1" dirty="0" err="1">
                <a:solidFill>
                  <a:srgbClr val="222222"/>
                </a:solidFill>
                <a:latin typeface="Arial" charset="0"/>
              </a:rPr>
              <a:t>bioRxiv</a:t>
            </a:r>
            <a:r>
              <a:rPr lang="en-US" sz="1200" dirty="0">
                <a:solidFill>
                  <a:srgbClr val="222222"/>
                </a:solidFill>
                <a:latin typeface="Arial" charset="0"/>
              </a:rPr>
              <a:t> (2017): 123240.</a:t>
            </a:r>
            <a:endParaRPr lang="en-US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653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Random effect on Vm is important for describing variable Ccrit.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518150" y="1731010"/>
            <a:ext cx="3200400" cy="4526280"/>
          </a:xfrm>
        </p:spPr>
        <p:txBody>
          <a:bodyPr>
            <a:normAutofit/>
          </a:bodyPr>
          <a:lstStyle/>
          <a:p>
            <a:r>
              <a:rPr lang="en-US" dirty="0" smtClean="0"/>
              <a:t>Some pts exhibited MM kinetics while others appear linear.</a:t>
            </a:r>
          </a:p>
          <a:p>
            <a:r>
              <a:rPr lang="en-US" dirty="0" smtClean="0"/>
              <a:t>Ccrit varied between patients. </a:t>
            </a:r>
          </a:p>
          <a:p>
            <a:r>
              <a:rPr lang="en-US" dirty="0" smtClean="0"/>
              <a:t>PopPK required random effect on Vm to characterize this heterogeneity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75460"/>
            <a:ext cx="4495800" cy="4495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507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965960" y="-663416"/>
            <a:ext cx="6490654" cy="2286000"/>
          </a:xfrm>
        </p:spPr>
        <p:txBody>
          <a:bodyPr/>
          <a:lstStyle/>
          <a:p>
            <a:r>
              <a:rPr lang="en-US" dirty="0" smtClean="0"/>
              <a:t>Characterizing soluble target inhibition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965960" y="2209800"/>
            <a:ext cx="6490654" cy="1324927"/>
          </a:xfrm>
        </p:spPr>
        <p:txBody>
          <a:bodyPr/>
          <a:lstStyle/>
          <a:p>
            <a:r>
              <a:rPr lang="en-US" b="0" dirty="0"/>
              <a:t>Stein, A. M., and </a:t>
            </a:r>
            <a:r>
              <a:rPr lang="en-US" b="0" dirty="0" err="1"/>
              <a:t>Ramprasad</a:t>
            </a:r>
            <a:r>
              <a:rPr lang="en-US" b="0" dirty="0"/>
              <a:t> Ramakrishna. "AFIR: A dimensionless potency metric for characterizing the activity of monoclonal antibodies." </a:t>
            </a:r>
            <a:r>
              <a:rPr lang="en-US" b="0" i="1" dirty="0"/>
              <a:t>CPT: pharmacometrics &amp; systems pharmacology</a:t>
            </a:r>
            <a:r>
              <a:rPr lang="en-US" b="0" dirty="0"/>
              <a:t> 6.4 (2017): 258-266</a:t>
            </a:r>
            <a:r>
              <a:rPr lang="en-US" b="0" dirty="0" smtClean="0"/>
              <a:t>.</a:t>
            </a:r>
          </a:p>
          <a:p>
            <a:endParaRPr lang="en-US" b="0" dirty="0"/>
          </a:p>
          <a:p>
            <a:r>
              <a:rPr lang="en-US" b="0" dirty="0" smtClean="0"/>
              <a:t>Additional work done at 2017 Math-to-Industry Bootcamp at the Institute of Mathematics and its Applications at University of Minnesota by </a:t>
            </a:r>
            <a:r>
              <a:rPr lang="en-US" b="0" dirty="0" err="1" smtClean="0"/>
              <a:t>Sameed</a:t>
            </a:r>
            <a:r>
              <a:rPr lang="en-US" b="0" dirty="0" smtClean="0"/>
              <a:t> Ahmed, </a:t>
            </a:r>
            <a:r>
              <a:rPr lang="en-US" b="0" dirty="0" err="1" smtClean="0"/>
              <a:t>Miandra</a:t>
            </a:r>
            <a:r>
              <a:rPr lang="en-US" b="0" dirty="0" smtClean="0"/>
              <a:t> Ellis, </a:t>
            </a:r>
            <a:r>
              <a:rPr lang="en-US" b="0" dirty="0" err="1" smtClean="0"/>
              <a:t>Ngartelbaye</a:t>
            </a:r>
            <a:r>
              <a:rPr lang="en-US" b="0" dirty="0" smtClean="0"/>
              <a:t> </a:t>
            </a:r>
            <a:r>
              <a:rPr lang="en-US" b="0" dirty="0" err="1" smtClean="0"/>
              <a:t>Guerngar</a:t>
            </a:r>
            <a:r>
              <a:rPr lang="en-US" b="0" dirty="0" smtClean="0"/>
              <a:t>, </a:t>
            </a:r>
            <a:r>
              <a:rPr lang="en-US" b="0" dirty="0" err="1" smtClean="0"/>
              <a:t>Hongshan</a:t>
            </a:r>
            <a:r>
              <a:rPr lang="en-US" b="0" dirty="0" smtClean="0"/>
              <a:t> Li, Luca </a:t>
            </a:r>
            <a:r>
              <a:rPr lang="en-US" b="0" dirty="0" err="1" smtClean="0"/>
              <a:t>Pallucchini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0" y="4764670"/>
            <a:ext cx="52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+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96000" y="529807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550120">
            <a:off x="2284261" y="4706976"/>
            <a:ext cx="946844" cy="102136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029200" y="5120268"/>
            <a:ext cx="304800" cy="304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550120">
            <a:off x="7161061" y="4706976"/>
            <a:ext cx="946844" cy="102136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229600" y="5348868"/>
            <a:ext cx="304800" cy="304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209800" y="5590401"/>
            <a:ext cx="1790875" cy="812828"/>
            <a:chOff x="838200" y="4648200"/>
            <a:chExt cx="1790875" cy="2044885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524000" y="4648200"/>
              <a:ext cx="0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38200" y="5686502"/>
              <a:ext cx="1790875" cy="1006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800000"/>
                  </a:solidFill>
                </a:rPr>
                <a:t>t1/2 ≈ </a:t>
              </a:r>
              <a:r>
                <a:rPr lang="en-US" sz="2000" dirty="0" smtClean="0">
                  <a:solidFill>
                    <a:srgbClr val="800000"/>
                  </a:solidFill>
                </a:rPr>
                <a:t>21 days</a:t>
              </a:r>
              <a:endParaRPr lang="en-US" sz="2000" dirty="0">
                <a:solidFill>
                  <a:srgbClr val="80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53123" y="5590401"/>
            <a:ext cx="1178528" cy="774469"/>
            <a:chOff x="995523" y="4648200"/>
            <a:chExt cx="1178528" cy="1948383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524000" y="4648200"/>
              <a:ext cx="0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995523" y="5590000"/>
              <a:ext cx="1178528" cy="1006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800000"/>
                  </a:solidFill>
                </a:rPr>
                <a:t>t1/2 ≈ </a:t>
              </a:r>
              <a:r>
                <a:rPr lang="en-US" sz="2000" dirty="0" smtClean="0">
                  <a:solidFill>
                    <a:srgbClr val="800000"/>
                  </a:solidFill>
                </a:rPr>
                <a:t>1h</a:t>
              </a:r>
              <a:endParaRPr lang="en-US" sz="2000" dirty="0">
                <a:solidFill>
                  <a:srgbClr val="8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05084" y="5590401"/>
            <a:ext cx="1790875" cy="795659"/>
            <a:chOff x="680484" y="4648200"/>
            <a:chExt cx="1790875" cy="2001692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524000" y="4648200"/>
              <a:ext cx="0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0484" y="5643309"/>
              <a:ext cx="1790875" cy="1006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800000"/>
                  </a:solidFill>
                </a:rPr>
                <a:t>t1/2 </a:t>
              </a:r>
              <a:r>
                <a:rPr lang="en-US" sz="2000">
                  <a:solidFill>
                    <a:srgbClr val="800000"/>
                  </a:solidFill>
                </a:rPr>
                <a:t>≈ </a:t>
              </a:r>
              <a:r>
                <a:rPr lang="en-US" sz="2000" smtClean="0">
                  <a:solidFill>
                    <a:srgbClr val="800000"/>
                  </a:solidFill>
                </a:rPr>
                <a:t>21 days</a:t>
              </a:r>
              <a:endParaRPr lang="en-US" sz="2000" dirty="0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76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8458200" cy="960120"/>
          </a:xfrm>
        </p:spPr>
        <p:txBody>
          <a:bodyPr/>
          <a:lstStyle/>
          <a:p>
            <a:r>
              <a:rPr lang="en-US" dirty="0" smtClean="0"/>
              <a:t>Ligand binding </a:t>
            </a:r>
            <a:r>
              <a:rPr lang="en-US" smtClean="0"/>
              <a:t>model (</a:t>
            </a:r>
            <a:r>
              <a:rPr lang="en-US" dirty="0" smtClean="0"/>
              <a:t>soluble target)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441278" y="2209800"/>
            <a:ext cx="7212747" cy="4191000"/>
            <a:chOff x="5104498" y="403447"/>
            <a:chExt cx="3838628" cy="2230453"/>
          </a:xfrm>
        </p:grpSpPr>
        <p:sp>
          <p:nvSpPr>
            <p:cNvPr id="38" name="Rectangle 37"/>
            <p:cNvSpPr/>
            <p:nvPr/>
          </p:nvSpPr>
          <p:spPr>
            <a:xfrm>
              <a:off x="5723072" y="710477"/>
              <a:ext cx="569080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600" dirty="0" smtClean="0"/>
                <a:t>C</a:t>
              </a:r>
              <a:endParaRPr lang="en-US" sz="3600" baseline="-25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70272" y="797081"/>
              <a:ext cx="243271" cy="36035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729188" y="710477"/>
              <a:ext cx="569080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600" dirty="0" smtClean="0"/>
                <a:t>T</a:t>
              </a:r>
              <a:endParaRPr lang="en-US" sz="3600" baseline="-250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949456" y="710477"/>
              <a:ext cx="635873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600" dirty="0" smtClean="0"/>
                <a:t>CT</a:t>
              </a:r>
              <a:endParaRPr lang="en-US" sz="3600" baseline="-25000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6205035" y="1316808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5723072" y="2064820"/>
              <a:ext cx="569080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600" dirty="0" smtClean="0"/>
                <a:t>C</a:t>
              </a:r>
              <a:r>
                <a:rPr lang="en-US" sz="3600" baseline="-25000" dirty="0" smtClean="0"/>
                <a:t>P</a:t>
              </a:r>
              <a:endParaRPr lang="en-US" sz="3600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7362371" y="995017"/>
              <a:ext cx="521559" cy="0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251154" y="1310872"/>
              <a:ext cx="687752" cy="1965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/>
                <a:t>CL/</a:t>
              </a:r>
              <a:r>
                <a:rPr lang="en-US" sz="2400" dirty="0" err="1" smtClean="0"/>
                <a:t>V</a:t>
              </a:r>
              <a:r>
                <a:rPr lang="en-US" sz="2400" baseline="-25000" dirty="0" err="1" smtClean="0"/>
                <a:t>c</a:t>
              </a:r>
              <a:endParaRPr lang="en-US" sz="2400" baseline="-25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04498" y="564503"/>
              <a:ext cx="626787" cy="2293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dirty="0" smtClean="0"/>
                <a:t>Dose</a:t>
              </a:r>
              <a:endParaRPr lang="en-US" sz="2800" baseline="-25000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5160563" y="832108"/>
              <a:ext cx="540158" cy="0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7158982" y="409383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205101" y="403447"/>
              <a:ext cx="500522" cy="1965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/>
                <a:t>k</a:t>
              </a:r>
              <a:r>
                <a:rPr lang="en-US" sz="2400" baseline="-25000" dirty="0" smtClean="0"/>
                <a:t>syn</a:t>
              </a:r>
              <a:endParaRPr lang="en-US" sz="2400" baseline="-25000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7158982" y="1316808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7205101" y="1310872"/>
              <a:ext cx="500522" cy="1965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/>
                <a:t>k</a:t>
              </a:r>
              <a:r>
                <a:rPr lang="en-US" sz="2400" baseline="-25000" dirty="0" smtClean="0"/>
                <a:t>eT</a:t>
              </a:r>
              <a:endParaRPr lang="en-US" sz="2400" baseline="-25000" dirty="0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8396486" y="1316808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8442604" y="1310872"/>
              <a:ext cx="500522" cy="1965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err="1" smtClean="0"/>
                <a:t>k</a:t>
              </a:r>
              <a:r>
                <a:rPr lang="en-US" sz="2400" baseline="-25000" dirty="0" err="1" smtClean="0"/>
                <a:t>eCT</a:t>
              </a:r>
              <a:endParaRPr lang="en-US" sz="2400" baseline="-250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546193" y="758880"/>
              <a:ext cx="500522" cy="1965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/>
                <a:t>K</a:t>
              </a:r>
              <a:r>
                <a:rPr lang="en-US" sz="2400" baseline="-25000" dirty="0"/>
                <a:t>d</a:t>
              </a:r>
              <a:endParaRPr lang="en-US" sz="2400" baseline="-25000" dirty="0" smtClean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4683801" y="4973918"/>
                <a:ext cx="1615186" cy="8665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𝑜𝑓𝑓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801" y="4973918"/>
                <a:ext cx="1615186" cy="8665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13</a:t>
            </a:fld>
            <a:endParaRPr lang="uk-UA" dirty="0"/>
          </a:p>
        </p:txBody>
      </p:sp>
      <p:grpSp>
        <p:nvGrpSpPr>
          <p:cNvPr id="59" name="Group 58"/>
          <p:cNvGrpSpPr/>
          <p:nvPr/>
        </p:nvGrpSpPr>
        <p:grpSpPr>
          <a:xfrm>
            <a:off x="3246857" y="1120914"/>
            <a:ext cx="4397358" cy="1065215"/>
            <a:chOff x="4051155" y="1276147"/>
            <a:chExt cx="4397358" cy="1065215"/>
          </a:xfrm>
        </p:grpSpPr>
        <p:sp>
          <p:nvSpPr>
            <p:cNvPr id="60" name="Left Brace 59"/>
            <p:cNvSpPr/>
            <p:nvPr/>
          </p:nvSpPr>
          <p:spPr>
            <a:xfrm rot="5400000">
              <a:off x="5895492" y="235854"/>
              <a:ext cx="329738" cy="3881277"/>
            </a:xfrm>
            <a:prstGeom prst="lef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51155" y="1276147"/>
              <a:ext cx="43973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Total Target (Ttot) Assay</a:t>
              </a:r>
            </a:p>
            <a:p>
              <a:pPr algn="ctr"/>
              <a:r>
                <a:rPr lang="en-US" sz="2000" dirty="0" smtClean="0"/>
                <a:t>Measures both free and bound target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610970" y="3969437"/>
            <a:ext cx="1284629" cy="1288363"/>
            <a:chOff x="1295788" y="3516134"/>
            <a:chExt cx="696798" cy="698823"/>
          </a:xfrm>
        </p:grpSpPr>
        <p:cxnSp>
          <p:nvCxnSpPr>
            <p:cNvPr id="63" name="Straight Arrow Connector 62"/>
            <p:cNvCxnSpPr/>
            <p:nvPr/>
          </p:nvCxnSpPr>
          <p:spPr>
            <a:xfrm flipV="1">
              <a:off x="1545153" y="3519190"/>
              <a:ext cx="1458" cy="695767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295788" y="3868579"/>
              <a:ext cx="306949" cy="200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/>
                <a:t>k</a:t>
              </a:r>
              <a:r>
                <a:rPr lang="en-US" sz="2400" baseline="-25000" dirty="0" smtClean="0"/>
                <a:t>12</a:t>
              </a:r>
              <a:endParaRPr lang="en-US" sz="2400" baseline="-250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685637" y="3868579"/>
              <a:ext cx="306949" cy="200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 smtClean="0"/>
                <a:t>k</a:t>
              </a:r>
              <a:r>
                <a:rPr lang="en-US" sz="2400" baseline="-25000" dirty="0" smtClean="0"/>
                <a:t>21</a:t>
              </a:r>
              <a:endParaRPr lang="en-US" sz="2400" baseline="-25000" dirty="0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1615395" y="3516134"/>
              <a:ext cx="1458" cy="695767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622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645133" y="1526135"/>
            <a:ext cx="2834641" cy="3748799"/>
            <a:chOff x="2645133" y="1526135"/>
            <a:chExt cx="2834641" cy="37487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98" r="35124"/>
            <a:stretch/>
          </p:blipFill>
          <p:spPr>
            <a:xfrm>
              <a:off x="2645133" y="1740802"/>
              <a:ext cx="2834641" cy="353413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571144" y="1526135"/>
              <a:ext cx="17274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Total Target Conc.</a:t>
              </a:r>
            </a:p>
            <a:p>
              <a:pPr algn="ctr"/>
              <a:r>
                <a:rPr lang="en-US" sz="1400" b="1" dirty="0" smtClean="0"/>
                <a:t>(</a:t>
              </a:r>
              <a:r>
                <a:rPr lang="en-US" sz="1400" dirty="0" smtClean="0"/>
                <a:t>Ttot = T + CT)</a:t>
              </a:r>
              <a:endParaRPr lang="en-US" sz="14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5" r="6030"/>
          <a:stretch/>
        </p:blipFill>
        <p:spPr>
          <a:xfrm>
            <a:off x="5703431" y="1740802"/>
            <a:ext cx="2685506" cy="3534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Sensitivity analysis.  How does inhibition relate to parameters?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" r="64695"/>
          <a:stretch/>
        </p:blipFill>
        <p:spPr>
          <a:xfrm>
            <a:off x="76200" y="1676400"/>
            <a:ext cx="2554193" cy="3534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36004" y="2290136"/>
            <a:ext cx="1107996" cy="646331"/>
          </a:xfrm>
          <a:prstGeom prst="rect">
            <a:avLst/>
          </a:prstGeom>
          <a:solidFill>
            <a:srgbClr val="FFCC9B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/>
              <a:t>150 mg</a:t>
            </a:r>
          </a:p>
          <a:p>
            <a:r>
              <a:rPr lang="en-US" sz="1800" smtClean="0"/>
              <a:t>28% </a:t>
            </a:r>
            <a:r>
              <a:rPr lang="en-US" sz="1800" dirty="0" smtClean="0"/>
              <a:t>free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36004" y="3020329"/>
            <a:ext cx="1107996" cy="646331"/>
          </a:xfrm>
          <a:prstGeom prst="rect">
            <a:avLst/>
          </a:prstGeom>
          <a:solidFill>
            <a:srgbClr val="FF8E49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/>
              <a:t>300 mg</a:t>
            </a:r>
          </a:p>
          <a:p>
            <a:r>
              <a:rPr lang="en-US" sz="1800" dirty="0" smtClean="0"/>
              <a:t>1</a:t>
            </a:r>
            <a:r>
              <a:rPr lang="en-US" sz="1800" dirty="0"/>
              <a:t>4</a:t>
            </a:r>
            <a:r>
              <a:rPr lang="en-US" sz="1800" dirty="0" smtClean="0"/>
              <a:t>% free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6951" y="180989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subcutaneous</a:t>
            </a:r>
          </a:p>
          <a:p>
            <a:pPr algn="ctr"/>
            <a:r>
              <a:rPr lang="en-US" sz="1400" dirty="0" smtClean="0"/>
              <a:t>dosing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19500" y="5428452"/>
            <a:ext cx="240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Above 150 mg,</a:t>
            </a:r>
          </a:p>
          <a:p>
            <a:r>
              <a:rPr lang="en-US" dirty="0" smtClean="0"/>
              <a:t>total target conc. plateaus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24600" y="5428452"/>
            <a:ext cx="240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Above 150 mg, doubling dose halves the free target conc.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36004" y="3715321"/>
            <a:ext cx="979755" cy="646331"/>
          </a:xfrm>
          <a:prstGeom prst="rect">
            <a:avLst/>
          </a:prstGeom>
          <a:solidFill>
            <a:srgbClr val="CC1B00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600 mg</a:t>
            </a:r>
          </a:p>
          <a:p>
            <a:r>
              <a:rPr lang="en-US" dirty="0">
                <a:solidFill>
                  <a:schemeClr val="bg1"/>
                </a:solidFill>
              </a:rPr>
              <a:t>7</a:t>
            </a:r>
            <a:r>
              <a:rPr lang="en-US" sz="1800" dirty="0" smtClean="0">
                <a:solidFill>
                  <a:schemeClr val="bg1"/>
                </a:solidFill>
              </a:rPr>
              <a:t>% free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819400" y="1916668"/>
            <a:ext cx="2438400" cy="369332"/>
            <a:chOff x="2819400" y="1916668"/>
            <a:chExt cx="2438400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2819400" y="1916668"/>
              <a:ext cx="694421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tot,ss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3470540" y="2133600"/>
              <a:ext cx="178726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438674" y="2133600"/>
            <a:ext cx="2264018" cy="2228052"/>
            <a:chOff x="3438674" y="2133600"/>
            <a:chExt cx="2264018" cy="2228052"/>
          </a:xfrm>
        </p:grpSpPr>
        <p:sp>
          <p:nvSpPr>
            <p:cNvPr id="9" name="Up-Down Arrow 8"/>
            <p:cNvSpPr/>
            <p:nvPr/>
          </p:nvSpPr>
          <p:spPr>
            <a:xfrm>
              <a:off x="4402913" y="2133600"/>
              <a:ext cx="240902" cy="2228052"/>
            </a:xfrm>
            <a:prstGeom prst="upDownArrow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438674" y="3038774"/>
                  <a:ext cx="2264018" cy="665375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𝑎𝑐𝑐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𝑡𝑜𝑡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𝑠𝑠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𝑒𝑇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8674" y="3038774"/>
                  <a:ext cx="2264018" cy="6653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3048000" y="4176986"/>
            <a:ext cx="2209800" cy="369332"/>
            <a:chOff x="3048000" y="4176986"/>
            <a:chExt cx="2209800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3048000" y="4176986"/>
              <a:ext cx="41069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</a:t>
              </a:r>
              <a:r>
                <a:rPr lang="en-US" baseline="-25000" dirty="0">
                  <a:solidFill>
                    <a:schemeClr val="bg1"/>
                  </a:solidFill>
                </a:rPr>
                <a:t>0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3470540" y="4361652"/>
              <a:ext cx="178726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1760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8" grpId="0"/>
      <p:bldP spid="18" grpId="0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free target compared to baseline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4593075"/>
            <a:ext cx="8001000" cy="18839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key parameters that determine target inhibition</a:t>
            </a:r>
          </a:p>
          <a:p>
            <a:pPr lvl="1"/>
            <a:r>
              <a:rPr lang="en-US" b="1" dirty="0" smtClean="0"/>
              <a:t>Kd:</a:t>
            </a:r>
            <a:r>
              <a:rPr lang="en-US" dirty="0" smtClean="0"/>
              <a:t> Binding </a:t>
            </a:r>
            <a:r>
              <a:rPr lang="en-US" dirty="0"/>
              <a:t>affinity (Kd)</a:t>
            </a:r>
          </a:p>
          <a:p>
            <a:pPr lvl="1"/>
            <a:r>
              <a:rPr lang="en-US" b="1" dirty="0" smtClean="0"/>
              <a:t>Tacc:</a:t>
            </a:r>
            <a:r>
              <a:rPr lang="en-US" dirty="0" smtClean="0"/>
              <a:t> Target </a:t>
            </a:r>
            <a:r>
              <a:rPr lang="en-US" dirty="0"/>
              <a:t>accumulation at steady </a:t>
            </a:r>
            <a:r>
              <a:rPr lang="en-US" dirty="0" smtClean="0"/>
              <a:t>state</a:t>
            </a:r>
            <a:endParaRPr lang="en-US" dirty="0"/>
          </a:p>
          <a:p>
            <a:pPr lvl="1"/>
            <a:r>
              <a:rPr lang="en-US" b="1" dirty="0" smtClean="0"/>
              <a:t>Cavg:</a:t>
            </a:r>
            <a:r>
              <a:rPr lang="en-US" dirty="0" smtClean="0"/>
              <a:t> Average </a:t>
            </a:r>
            <a:r>
              <a:rPr lang="en-US" dirty="0"/>
              <a:t>drug concentration at steady </a:t>
            </a:r>
            <a:r>
              <a:rPr lang="en-US" dirty="0" smtClean="0"/>
              <a:t>state</a:t>
            </a:r>
            <a:endParaRPr lang="en-US" dirty="0"/>
          </a:p>
          <a:p>
            <a:r>
              <a:rPr lang="en-US" dirty="0"/>
              <a:t>Doubling dose or halving Kd reduces free target by 50%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9140"/>
            <a:ext cx="6453187" cy="1025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02851" y="2405031"/>
                <a:ext cx="2723951" cy="838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 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𝑎𝑣𝑔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   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𝑎𝑐𝑐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851" y="2405031"/>
                <a:ext cx="2723951" cy="8381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76400" y="3491882"/>
                <a:ext cx="4356384" cy="6833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𝐴𝐹𝐼𝑅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Average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Free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Target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Baseline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Target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𝑎𝑐𝑐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3491882"/>
                <a:ext cx="4356384" cy="6833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1" y="6452846"/>
            <a:ext cx="9143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 L</a:t>
            </a:r>
            <a:r>
              <a:rPr lang="en-US" sz="1200" baseline="-25000" dirty="0" smtClean="0"/>
              <a:t>50</a:t>
            </a:r>
            <a:r>
              <a:rPr lang="en-US" sz="1200" dirty="0" smtClean="0"/>
              <a:t> was recently derived in: </a:t>
            </a:r>
            <a:r>
              <a:rPr lang="en-US" sz="1200" dirty="0" err="1" smtClean="0"/>
              <a:t>Gabrielsson</a:t>
            </a:r>
            <a:r>
              <a:rPr lang="en-US" sz="1200" dirty="0" smtClean="0"/>
              <a:t> et al., Pharmacology &amp; Therapeutics, </a:t>
            </a:r>
            <a:r>
              <a:rPr lang="en-US" sz="1200" dirty="0" smtClean="0">
                <a:hlinkClick r:id="rId5"/>
              </a:rPr>
              <a:t>https</a:t>
            </a:r>
            <a:r>
              <a:rPr lang="en-US" sz="1200" dirty="0">
                <a:hlinkClick r:id="rId5"/>
              </a:rPr>
              <a:t>://doi.org/10.1016/j.pharmthera.2017.10.011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019800" y="3429000"/>
                <a:ext cx="1016176" cy="773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i="1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3429000"/>
                <a:ext cx="1016176" cy="7736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52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/>
      <p:bldP spid="7" grpId="0" animBg="1"/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AFIR can also be applied to a target tissue (in progress)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57283" y="3610840"/>
            <a:ext cx="747596" cy="74759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 smtClean="0"/>
              <a:t>D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370283" y="3653532"/>
            <a:ext cx="319583" cy="6155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7" name="Rectangle 6"/>
          <p:cNvSpPr/>
          <p:nvPr/>
        </p:nvSpPr>
        <p:spPr>
          <a:xfrm>
            <a:off x="3779011" y="3610840"/>
            <a:ext cx="747596" cy="74759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 smtClean="0"/>
              <a:t>T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5382069" y="3610840"/>
            <a:ext cx="747596" cy="74759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 smtClean="0"/>
              <a:t>DT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90435" y="4407373"/>
            <a:ext cx="0" cy="34833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57283" y="5390032"/>
            <a:ext cx="747596" cy="74759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 smtClean="0"/>
              <a:t>D</a:t>
            </a:r>
            <a:r>
              <a:rPr lang="en-US" sz="3200" baseline="-25000" dirty="0" smtClean="0"/>
              <a:t>2</a:t>
            </a:r>
            <a:endParaRPr lang="en-US" sz="32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10820" y="3984638"/>
            <a:ext cx="685168" cy="0"/>
          </a:xfrm>
          <a:prstGeom prst="straightConnector1">
            <a:avLst/>
          </a:prstGeom>
          <a:ln w="6350" cmpd="sng">
            <a:solidFill>
              <a:schemeClr val="tx1"/>
            </a:solidFill>
            <a:headEnd type="triangle" w="sm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784726" y="4407375"/>
            <a:ext cx="1915" cy="914024"/>
          </a:xfrm>
          <a:prstGeom prst="straightConnector1">
            <a:avLst/>
          </a:prstGeom>
          <a:ln w="6350" cmpd="sng">
            <a:solidFill>
              <a:schemeClr val="tx1"/>
            </a:solidFill>
            <a:headEnd type="triangle" w="sm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78788" y="3866664"/>
            <a:ext cx="5386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 smtClean="0"/>
              <a:t>Dose</a:t>
            </a:r>
            <a:endParaRPr lang="en-US" sz="1800" baseline="-250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718319" y="4022239"/>
            <a:ext cx="709602" cy="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886200" y="3215295"/>
            <a:ext cx="0" cy="34833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343629" y="4407373"/>
            <a:ext cx="0" cy="34833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69329" y="4407373"/>
            <a:ext cx="0" cy="34833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57283" y="1858763"/>
            <a:ext cx="747596" cy="74759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 smtClean="0"/>
              <a:t>D</a:t>
            </a:r>
            <a:r>
              <a:rPr lang="en-US" sz="3200" baseline="-25000" dirty="0" smtClean="0"/>
              <a:t>3</a:t>
            </a:r>
            <a:endParaRPr lang="en-US" sz="32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3370283" y="1901457"/>
            <a:ext cx="319583" cy="6155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79011" y="1858763"/>
            <a:ext cx="747596" cy="74759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 smtClean="0"/>
              <a:t>T</a:t>
            </a:r>
            <a:r>
              <a:rPr lang="en-US" sz="3200" baseline="-25000" dirty="0" smtClean="0"/>
              <a:t>3</a:t>
            </a:r>
            <a:endParaRPr lang="en-US" sz="3200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5382069" y="1858763"/>
            <a:ext cx="747596" cy="74759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 smtClean="0"/>
              <a:t>DT</a:t>
            </a:r>
            <a:r>
              <a:rPr lang="en-US" sz="3200" baseline="-25000" dirty="0" smtClean="0"/>
              <a:t>3</a:t>
            </a:r>
            <a:endParaRPr lang="en-US" sz="3200" baseline="-250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090435" y="2655295"/>
            <a:ext cx="0" cy="34833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610820" y="2232561"/>
            <a:ext cx="685168" cy="0"/>
          </a:xfrm>
          <a:prstGeom prst="straightConnector1">
            <a:avLst/>
          </a:prstGeom>
          <a:ln w="6350" cmpd="sng">
            <a:solidFill>
              <a:schemeClr val="tx1"/>
            </a:solidFill>
            <a:headEnd type="triangle" w="sm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784726" y="2655298"/>
            <a:ext cx="1915" cy="914024"/>
          </a:xfrm>
          <a:prstGeom prst="straightConnector1">
            <a:avLst/>
          </a:prstGeom>
          <a:ln w="6350" cmpd="sng">
            <a:solidFill>
              <a:schemeClr val="tx1"/>
            </a:solidFill>
            <a:headEnd type="triangle" w="sm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130663" y="2655298"/>
            <a:ext cx="1915" cy="914024"/>
          </a:xfrm>
          <a:prstGeom prst="straightConnector1">
            <a:avLst/>
          </a:prstGeom>
          <a:ln w="6350" cmpd="sng">
            <a:solidFill>
              <a:schemeClr val="tx1"/>
            </a:solidFill>
            <a:headEnd type="triangle" w="sm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757286" y="2655298"/>
            <a:ext cx="1915" cy="914024"/>
          </a:xfrm>
          <a:prstGeom prst="straightConnector1">
            <a:avLst/>
          </a:prstGeom>
          <a:ln w="6350" cmpd="sng">
            <a:solidFill>
              <a:schemeClr val="tx1"/>
            </a:solidFill>
            <a:headEnd type="triangle" w="sm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886200" y="1463218"/>
            <a:ext cx="0" cy="34833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43629" y="2655295"/>
            <a:ext cx="0" cy="34833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969329" y="2655295"/>
            <a:ext cx="0" cy="34833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74478" y="1971681"/>
            <a:ext cx="1837141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u="sng" dirty="0" smtClean="0"/>
              <a:t>Target</a:t>
            </a:r>
          </a:p>
          <a:p>
            <a:r>
              <a:rPr lang="en-US" sz="1800" i="1" u="sng" dirty="0" smtClean="0"/>
              <a:t>Tissue</a:t>
            </a:r>
            <a:r>
              <a:rPr lang="en-US" sz="1800" i="1" dirty="0" smtClean="0"/>
              <a:t> (3)</a:t>
            </a:r>
            <a:endParaRPr lang="en-US" sz="1800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660400" y="5471269"/>
            <a:ext cx="205752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u="sng" dirty="0" smtClean="0"/>
              <a:t>Peripheral</a:t>
            </a:r>
            <a:r>
              <a:rPr lang="en-US" sz="1800" i="1" dirty="0" smtClean="0"/>
              <a:t> (2)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3825" y="3194051"/>
            <a:ext cx="174409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u="sng" dirty="0" smtClean="0"/>
              <a:t>Central</a:t>
            </a:r>
            <a:r>
              <a:rPr lang="en-US" sz="1800" i="1" dirty="0" smtClean="0"/>
              <a:t> (1)</a:t>
            </a:r>
            <a:endParaRPr lang="en-US" sz="1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4413202" y="4892607"/>
                <a:ext cx="3432926" cy="6911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Average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Free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Target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Baseline</m:t>
                          </m:r>
                          <m: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Target</m:t>
                          </m:r>
                        </m:den>
                      </m:f>
                      <m:r>
                        <a:rPr lang="en-US">
                          <a:latin typeface="Cambria Math" charset="0"/>
                        </a:rPr>
                        <m:t>≈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f>
                        <m:fPr>
                          <m:ctrlPr>
                            <a:rPr lang="bg-BG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𝑎𝑐𝑐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·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202" y="4892607"/>
                <a:ext cx="3432926" cy="69115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4343630" y="5635450"/>
            <a:ext cx="4778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432FF"/>
                </a:solidFill>
              </a:rPr>
              <a:t>B </a:t>
            </a:r>
            <a:r>
              <a:rPr lang="en-US" dirty="0"/>
              <a:t>= tissue biodistribution </a:t>
            </a:r>
            <a:r>
              <a:rPr lang="en-US" dirty="0" smtClean="0"/>
              <a:t>coefficient,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  ≈ 30% is often assumed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Target accumulation (</a:t>
            </a:r>
            <a:r>
              <a:rPr lang="en-US" dirty="0" smtClean="0">
                <a:solidFill>
                  <a:srgbClr val="FF0000"/>
                </a:solidFill>
              </a:rPr>
              <a:t>Tacc</a:t>
            </a:r>
            <a:r>
              <a:rPr lang="en-US" dirty="0" smtClean="0"/>
              <a:t>) in tissue is difficult to measure.  Often assumed = 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9267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AFIR, sensitivity to assumptions is easy to report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508760"/>
                <a:ext cx="8229600" cy="452628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Often, we select dose so that AFIR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bg-BG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𝑎𝑐𝑐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𝑎𝑣𝑔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=5%</m:t>
                    </m:r>
                  </m:oMath>
                </a14:m>
                <a:r>
                  <a:rPr lang="en-US" dirty="0" smtClean="0"/>
                  <a:t> (e.g. 95% target coverage)</a:t>
                </a:r>
              </a:p>
              <a:p>
                <a:r>
                  <a:rPr lang="en-US" dirty="0" smtClean="0"/>
                  <a:t>What if 90% target coverage is sufficient (10% free)?</a:t>
                </a:r>
              </a:p>
              <a:p>
                <a:pPr lvl="1"/>
                <a:r>
                  <a:rPr lang="en-US" sz="2400" dirty="0" smtClean="0"/>
                  <a:t>Then half the dose can be given </a:t>
                </a:r>
              </a:p>
              <a:p>
                <a:r>
                  <a:rPr lang="en-US" dirty="0" smtClean="0"/>
                  <a:t>What if 99% target coverage is needed (1% free)?</a:t>
                </a:r>
              </a:p>
              <a:p>
                <a:pPr lvl="1"/>
                <a:r>
                  <a:rPr lang="en-US" sz="2400" dirty="0" smtClean="0"/>
                  <a:t>Then 5x higher dose is needed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508760"/>
                <a:ext cx="8229600" cy="4526280"/>
              </a:xfrm>
              <a:blipFill rotWithShape="0">
                <a:blip r:embed="rId2"/>
                <a:stretch>
                  <a:fillRect l="-2519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3809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8305800" cy="960120"/>
          </a:xfrm>
        </p:spPr>
        <p:txBody>
          <a:bodyPr>
            <a:normAutofit/>
          </a:bodyPr>
          <a:lstStyle/>
          <a:p>
            <a:r>
              <a:rPr lang="en-US" dirty="0" smtClean="0"/>
              <a:t>Development of oral drug with same target as subcutaneous biologic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525963"/>
          </a:xfrm>
        </p:spPr>
        <p:txBody>
          <a:bodyPr/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Oral biologics denatured in stomach </a:t>
            </a:r>
          </a:p>
          <a:p>
            <a:pPr lvl="1"/>
            <a:r>
              <a:rPr lang="en-US" dirty="0" smtClean="0"/>
              <a:t>Small molecules will have poorer affinity (Kd) and higher elimination (CL)</a:t>
            </a:r>
          </a:p>
          <a:p>
            <a:r>
              <a:rPr lang="en-US" dirty="0" smtClean="0"/>
              <a:t>How will new drug compare to first generation drug?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7878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8458200" cy="960120"/>
          </a:xfrm>
        </p:spPr>
        <p:txBody>
          <a:bodyPr>
            <a:normAutofit/>
          </a:bodyPr>
          <a:lstStyle/>
          <a:p>
            <a:r>
              <a:rPr lang="en-US" smtClean="0"/>
              <a:t>Applying AFIR to </a:t>
            </a: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generation drugs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186334"/>
              </p:ext>
            </p:extLst>
          </p:nvPr>
        </p:nvGraphicFramePr>
        <p:xfrm>
          <a:off x="5105400" y="3205639"/>
          <a:ext cx="3733800" cy="188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542"/>
                <a:gridCol w="28552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Bioavailability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Fraction Unbound</a:t>
                      </a:r>
                    </a:p>
                    <a:p>
                      <a:r>
                        <a:rPr lang="en-US" sz="2000" dirty="0" smtClean="0"/>
                        <a:t>(small molecule)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Clearance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l-GR" sz="200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τ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Dosing Interval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754897"/>
              </p:ext>
            </p:extLst>
          </p:nvPr>
        </p:nvGraphicFramePr>
        <p:xfrm>
          <a:off x="5092700" y="1453435"/>
          <a:ext cx="373380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542"/>
                <a:gridCol w="28552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Kd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Binding Affinity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</a:t>
                      </a:r>
                      <a:r>
                        <a:rPr lang="en-US" sz="2000" baseline="-25000" dirty="0" smtClean="0"/>
                        <a:t>acc</a:t>
                      </a:r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Target Accumulation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</a:t>
                      </a:r>
                      <a:r>
                        <a:rPr lang="en-US" sz="2000" baseline="-25000" dirty="0" smtClean="0"/>
                        <a:t>avg</a:t>
                      </a:r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Avg. Free Drug Conc.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124781" y="2655508"/>
            <a:ext cx="52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+</a:t>
            </a:r>
            <a:endParaRPr lang="en-US" sz="5400" dirty="0"/>
          </a:p>
        </p:txBody>
      </p:sp>
      <p:sp>
        <p:nvSpPr>
          <p:cNvPr id="12" name="Down Arrow 11"/>
          <p:cNvSpPr/>
          <p:nvPr/>
        </p:nvSpPr>
        <p:spPr>
          <a:xfrm>
            <a:off x="2307034" y="4770556"/>
            <a:ext cx="381000" cy="609600"/>
          </a:xfrm>
          <a:prstGeom prst="downArrow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6994" y="1591035"/>
                <a:ext cx="4514697" cy="890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Average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Free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Target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Baseline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Target</m:t>
                          </m:r>
                        </m:den>
                      </m:f>
                      <m:r>
                        <a:rPr lang="en-US" sz="2400">
                          <a:latin typeface="Cambria Math" charset="0"/>
                        </a:rPr>
                        <m:t>≈</m:t>
                      </m:r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f>
                        <m:fPr>
                          <m:ctrlPr>
                            <a:rPr lang="bg-BG" sz="24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𝑎𝑐𝑐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4" y="1591035"/>
                <a:ext cx="4514697" cy="8907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241043" y="3686234"/>
                <a:ext cx="2998065" cy="796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𝑎𝑣𝑔</m:t>
                          </m:r>
                        </m:sub>
                      </m:sSub>
                      <m:r>
                        <a:rPr lang="en-US" sz="2400">
                          <a:latin typeface="Cambria Math" charset="0"/>
                        </a:rPr>
                        <m:t>≈</m:t>
                      </m:r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f>
                        <m:fPr>
                          <m:ctrlPr>
                            <a:rPr lang="bg-BG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·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𝐷𝑜𝑠𝑒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𝐶𝐿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·</m:t>
                          </m:r>
                          <m:r>
                            <m:rPr>
                              <m:nor/>
                            </m:rPr>
                            <a:rPr lang="el-GR" sz="240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m:t>τ</m:t>
                          </m:r>
                          <m:r>
                            <m:rPr>
                              <m:nor/>
                            </m:rPr>
                            <a:rPr lang="el-GR" sz="2400"/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043" y="3686234"/>
                <a:ext cx="2998065" cy="7963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7200" y="5820191"/>
                <a:ext cx="5524013" cy="8510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Average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Free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Target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Baseline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Target</m:t>
                          </m:r>
                        </m:den>
                      </m:f>
                      <m:r>
                        <a:rPr lang="en-US" sz="2400">
                          <a:latin typeface="Cambria Math" charset="0"/>
                        </a:rPr>
                        <m:t>≈</m:t>
                      </m:r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f>
                        <m:fPr>
                          <m:ctrlPr>
                            <a:rPr lang="bg-BG" sz="24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𝑎𝑐𝑐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·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𝐶𝐿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·</m:t>
                          </m:r>
                          <m:r>
                            <m:rPr>
                              <m:nor/>
                            </m:rPr>
                            <a:rPr lang="el-GR" sz="240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m:t>τ</m:t>
                          </m:r>
                          <m:r>
                            <m:rPr>
                              <m:nor/>
                            </m:rPr>
                            <a:rPr lang="el-GR" sz="2400"/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·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𝐷𝑜𝑠𝑒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820191"/>
                <a:ext cx="5524013" cy="8510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944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Onset of PK nonlinearity: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𝑐𝑟𝑖𝑡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𝐶𝐿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Average target inhibition: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𝐴𝐹𝐼𝑅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𝑎𝑐𝑐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𝑎𝑣𝑔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These simple expressions allow us to:</a:t>
                </a:r>
              </a:p>
              <a:p>
                <a:pPr lvl="1"/>
                <a:r>
                  <a:rPr lang="en-US" dirty="0"/>
                  <a:t>Predict doses needed for target inhibition</a:t>
                </a:r>
              </a:p>
              <a:p>
                <a:pPr lvl="1"/>
                <a:r>
                  <a:rPr lang="en-US" dirty="0"/>
                  <a:t>Understand sensitivity to model parameters</a:t>
                </a:r>
              </a:p>
              <a:p>
                <a:pPr lvl="1"/>
                <a:r>
                  <a:rPr lang="en-US" dirty="0"/>
                  <a:t>Understand which model parameters are identifiable</a:t>
                </a:r>
              </a:p>
              <a:p>
                <a:pPr lvl="1"/>
                <a:r>
                  <a:rPr lang="en-US" dirty="0"/>
                  <a:t>Interpret total target kinetics data</a:t>
                </a:r>
              </a:p>
              <a:p>
                <a:pPr lvl="1"/>
                <a:r>
                  <a:rPr lang="en-US" dirty="0"/>
                  <a:t>Rapidly benchmark compounds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667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7664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564142"/>
              </p:ext>
            </p:extLst>
          </p:nvPr>
        </p:nvGraphicFramePr>
        <p:xfrm>
          <a:off x="609600" y="1066800"/>
          <a:ext cx="8229600" cy="5457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3822"/>
                <a:gridCol w="746911"/>
                <a:gridCol w="807267"/>
                <a:gridCol w="1657539"/>
                <a:gridCol w="1419130"/>
                <a:gridCol w="2104931"/>
              </a:tblGrid>
              <a:tr h="60642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subcutaneous </a:t>
                      </a:r>
                      <a:r>
                        <a:rPr lang="en-US" sz="1600" dirty="0" err="1" smtClean="0"/>
                        <a:t>mAb</a:t>
                      </a:r>
                      <a:r>
                        <a:rPr lang="en-US" sz="1600" dirty="0" smtClean="0"/>
                        <a:t> (150 kDa)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Oral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biologic (50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kDa)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Oral</a:t>
                      </a:r>
                      <a:r>
                        <a:rPr lang="en-US" sz="1600" baseline="0" dirty="0" smtClean="0"/>
                        <a:t>, small molecule (500 Da)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6064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Affinity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Kd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nM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FF"/>
                          </a:solidFill>
                        </a:rPr>
                        <a:t>0.002</a:t>
                      </a:r>
                      <a:endParaRPr 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6064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Accumulation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Tacc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200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200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6064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Clearance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L/day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0.17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6064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Dose Interval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2000" kern="12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τ</a:t>
                      </a:r>
                      <a:endParaRPr lang="en-US" sz="1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day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6064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Bioavailability 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0.76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**0.002**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6064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Free fraction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fu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0.1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6064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Dose  at      300 mg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Dose</a:t>
                      </a:r>
                      <a:endParaRPr lang="en-US" sz="16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nmol</a:t>
                      </a:r>
                      <a:endParaRPr lang="en-US" sz="16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2000</a:t>
                      </a:r>
                      <a:endParaRPr lang="en-US" sz="16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 6000</a:t>
                      </a:r>
                      <a:endParaRPr lang="en-US" sz="16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FF"/>
                          </a:solidFill>
                        </a:rPr>
                        <a:t>600,000</a:t>
                      </a:r>
                      <a:endParaRPr 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6064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AFIR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14%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14%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≈100%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17372"/>
            <a:ext cx="8329613" cy="914609"/>
          </a:xfrm>
          <a:noFill/>
        </p:spPr>
        <p:txBody>
          <a:bodyPr>
            <a:noAutofit/>
          </a:bodyPr>
          <a:lstStyle/>
          <a:p>
            <a:r>
              <a:rPr lang="en-US" dirty="0" smtClean="0"/>
              <a:t>Using AFIR, other drug candidates can be rapidly assessed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781800" y="1066800"/>
            <a:ext cx="2057400" cy="56388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334000" y="1021080"/>
            <a:ext cx="1524000" cy="56388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11200" y="1066800"/>
                <a:ext cx="2721451" cy="5690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t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𝐴𝐹𝐼𝑅</m:t>
                      </m:r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f>
                        <m:fPr>
                          <m:ctrlPr>
                            <a:rPr lang="bg-BG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𝑎𝑐𝑐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𝐶𝐿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·</m:t>
                          </m:r>
                          <m:r>
                            <m:rPr>
                              <m:nor/>
                            </m:rPr>
                            <a:rPr lang="el-GR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m:t>τ</m:t>
                          </m:r>
                          <m:r>
                            <m:rPr>
                              <m:nor/>
                            </m:rPr>
                            <a:rPr lang="el-GR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·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𝐷𝑜𝑠𝑒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" y="1066800"/>
                <a:ext cx="2721451" cy="56900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45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Greater efficacy is observed at 2x dose, even though total target has plateaued.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4420375" y="2895600"/>
            <a:ext cx="4579440" cy="3054084"/>
            <a:chOff x="4420375" y="2232561"/>
            <a:chExt cx="4579440" cy="305408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564" t="54864" r="54792"/>
            <a:stretch/>
          </p:blipFill>
          <p:spPr>
            <a:xfrm>
              <a:off x="4420375" y="2268187"/>
              <a:ext cx="4579440" cy="3018458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6341423" y="2232561"/>
              <a:ext cx="1413164" cy="3797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29964" y="2103508"/>
            <a:ext cx="3948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Total Target Data</a:t>
            </a:r>
          </a:p>
          <a:p>
            <a:pPr algn="ctr"/>
            <a:r>
              <a:rPr lang="en-US" sz="2400" dirty="0" smtClean="0"/>
              <a:t>Similar for X mg and 2X mg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97040" y="2103508"/>
            <a:ext cx="32496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Efficacy Metric</a:t>
            </a:r>
          </a:p>
          <a:p>
            <a:pPr algn="ctr"/>
            <a:r>
              <a:rPr lang="en-US" sz="2400" dirty="0" smtClean="0"/>
              <a:t>Superior for 2X dosing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0095" y="497716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Week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78395" y="2883725"/>
            <a:ext cx="3963967" cy="2502036"/>
            <a:chOff x="83395" y="2232561"/>
            <a:chExt cx="3963967" cy="2502036"/>
          </a:xfrm>
        </p:grpSpPr>
        <p:grpSp>
          <p:nvGrpSpPr>
            <p:cNvPr id="25" name="Group 24"/>
            <p:cNvGrpSpPr/>
            <p:nvPr/>
          </p:nvGrpSpPr>
          <p:grpSpPr>
            <a:xfrm>
              <a:off x="415471" y="2232561"/>
              <a:ext cx="3631891" cy="2502036"/>
              <a:chOff x="415471" y="2232561"/>
              <a:chExt cx="3631891" cy="2502036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415471" y="2232561"/>
                <a:ext cx="3631891" cy="2137559"/>
                <a:chOff x="415471" y="2232561"/>
                <a:chExt cx="3631891" cy="2137559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415471" y="2612297"/>
                  <a:ext cx="3631891" cy="1757823"/>
                  <a:chOff x="3975100" y="4152900"/>
                  <a:chExt cx="3797301" cy="1837881"/>
                </a:xfrm>
              </p:grpSpPr>
              <p:pic>
                <p:nvPicPr>
                  <p:cNvPr id="15" name="Picture 14" descr="Task02_PK_Binding_Data.pdf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28" t="60629" r="84374" b="13975"/>
                  <a:stretch/>
                </p:blipFill>
                <p:spPr>
                  <a:xfrm>
                    <a:off x="3975100" y="4457699"/>
                    <a:ext cx="876301" cy="1295401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 descr="Task02_PK_Binding_Data.pdf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605" t="54705" r="22713" b="9264"/>
                  <a:stretch/>
                </p:blipFill>
                <p:spPr>
                  <a:xfrm>
                    <a:off x="4813301" y="4152900"/>
                    <a:ext cx="2959100" cy="183788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Freeform 17"/>
                <p:cNvSpPr/>
                <p:nvPr/>
              </p:nvSpPr>
              <p:spPr>
                <a:xfrm>
                  <a:off x="1223158" y="2232561"/>
                  <a:ext cx="2256312" cy="1460665"/>
                </a:xfrm>
                <a:custGeom>
                  <a:avLst/>
                  <a:gdLst>
                    <a:gd name="connsiteX0" fmla="*/ 0 w 2256312"/>
                    <a:gd name="connsiteY0" fmla="*/ 1460665 h 1460665"/>
                    <a:gd name="connsiteX1" fmla="*/ 95003 w 2256312"/>
                    <a:gd name="connsiteY1" fmla="*/ 1377538 h 1460665"/>
                    <a:gd name="connsiteX2" fmla="*/ 213756 w 2256312"/>
                    <a:gd name="connsiteY2" fmla="*/ 498764 h 1460665"/>
                    <a:gd name="connsiteX3" fmla="*/ 617517 w 2256312"/>
                    <a:gd name="connsiteY3" fmla="*/ 712520 h 1460665"/>
                    <a:gd name="connsiteX4" fmla="*/ 2256312 w 2256312"/>
                    <a:gd name="connsiteY4" fmla="*/ 676894 h 1460665"/>
                    <a:gd name="connsiteX5" fmla="*/ 2066307 w 2256312"/>
                    <a:gd name="connsiteY5" fmla="*/ 0 h 1460665"/>
                    <a:gd name="connsiteX6" fmla="*/ 47502 w 2256312"/>
                    <a:gd name="connsiteY6" fmla="*/ 213756 h 1460665"/>
                    <a:gd name="connsiteX7" fmla="*/ 0 w 2256312"/>
                    <a:gd name="connsiteY7" fmla="*/ 1460665 h 1460665"/>
                    <a:gd name="connsiteX0" fmla="*/ 0 w 2256312"/>
                    <a:gd name="connsiteY0" fmla="*/ 1460665 h 1460665"/>
                    <a:gd name="connsiteX1" fmla="*/ 95003 w 2256312"/>
                    <a:gd name="connsiteY1" fmla="*/ 1377538 h 1460665"/>
                    <a:gd name="connsiteX2" fmla="*/ 213756 w 2256312"/>
                    <a:gd name="connsiteY2" fmla="*/ 498764 h 1460665"/>
                    <a:gd name="connsiteX3" fmla="*/ 617517 w 2256312"/>
                    <a:gd name="connsiteY3" fmla="*/ 712520 h 1460665"/>
                    <a:gd name="connsiteX4" fmla="*/ 2256312 w 2256312"/>
                    <a:gd name="connsiteY4" fmla="*/ 676894 h 1460665"/>
                    <a:gd name="connsiteX5" fmla="*/ 2066307 w 2256312"/>
                    <a:gd name="connsiteY5" fmla="*/ 0 h 1460665"/>
                    <a:gd name="connsiteX6" fmla="*/ 1 w 2256312"/>
                    <a:gd name="connsiteY6" fmla="*/ 59377 h 1460665"/>
                    <a:gd name="connsiteX7" fmla="*/ 0 w 2256312"/>
                    <a:gd name="connsiteY7" fmla="*/ 1460665 h 1460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6312" h="1460665">
                      <a:moveTo>
                        <a:pt x="0" y="1460665"/>
                      </a:moveTo>
                      <a:lnTo>
                        <a:pt x="95003" y="1377538"/>
                      </a:lnTo>
                      <a:lnTo>
                        <a:pt x="213756" y="498764"/>
                      </a:lnTo>
                      <a:lnTo>
                        <a:pt x="617517" y="712520"/>
                      </a:lnTo>
                      <a:lnTo>
                        <a:pt x="2256312" y="676894"/>
                      </a:lnTo>
                      <a:lnTo>
                        <a:pt x="2066307" y="0"/>
                      </a:lnTo>
                      <a:lnTo>
                        <a:pt x="1" y="59377"/>
                      </a:lnTo>
                      <a:cubicBezTo>
                        <a:pt x="1" y="526473"/>
                        <a:pt x="0" y="993569"/>
                        <a:pt x="0" y="146066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2116937" y="4365265"/>
                <a:ext cx="7745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Week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 rot="16200000">
              <a:off x="-394941" y="3260008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smtClean="0"/>
                <a:t>Conc. </a:t>
              </a:r>
              <a:r>
                <a:rPr lang="en-US" sz="1800" dirty="0" smtClean="0"/>
                <a:t>(nM)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7754587" y="3353297"/>
            <a:ext cx="1245228" cy="39236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2x dose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54587" y="4608357"/>
            <a:ext cx="1245228" cy="36880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dirty="0" smtClean="0">
                <a:solidFill>
                  <a:schemeClr val="tx1"/>
                </a:solidFill>
              </a:rPr>
              <a:t> dose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898255" y="4838339"/>
            <a:ext cx="811840" cy="50816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0214" y="5780678"/>
            <a:ext cx="8369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AFIR </a:t>
            </a:r>
            <a:r>
              <a:rPr lang="en-US" sz="2000" dirty="0" smtClean="0"/>
              <a:t>goes from 28% to 14% after doubling dose.</a:t>
            </a:r>
          </a:p>
          <a:p>
            <a:r>
              <a:rPr lang="en-US" sz="2000" dirty="0" smtClean="0"/>
              <a:t>It is the 200x accumulation of target (T</a:t>
            </a:r>
            <a:r>
              <a:rPr lang="en-US" sz="2000" baseline="-25000" dirty="0" smtClean="0"/>
              <a:t>acc</a:t>
            </a:r>
            <a:r>
              <a:rPr lang="en-US" sz="2000" dirty="0" smtClean="0"/>
              <a:t>) that necessitates high doses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30" name="Up-Down Arrow 29"/>
          <p:cNvSpPr/>
          <p:nvPr/>
        </p:nvSpPr>
        <p:spPr>
          <a:xfrm>
            <a:off x="2892990" y="3830770"/>
            <a:ext cx="93518" cy="720732"/>
          </a:xfrm>
          <a:prstGeom prst="upDownArrow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28045" y="4022855"/>
            <a:ext cx="130221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</a:t>
            </a:r>
            <a:r>
              <a:rPr lang="en-US" baseline="-25000" dirty="0" smtClean="0">
                <a:solidFill>
                  <a:schemeClr val="bg1"/>
                </a:solidFill>
              </a:rPr>
              <a:t>acc</a:t>
            </a:r>
            <a:r>
              <a:rPr lang="en-US" dirty="0" smtClean="0">
                <a:solidFill>
                  <a:schemeClr val="bg1"/>
                </a:solidFill>
              </a:rPr>
              <a:t> = 200x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1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Identifiability –target inhibition can be estimated without baseline levels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487459" y="1528763"/>
                <a:ext cx="4165600" cy="4865687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Assay may not be sensitive enough to measure T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In that case, only three parameters may be identifiable:</a:t>
                </a:r>
              </a:p>
              <a:p>
                <a:pPr lvl="1"/>
                <a:r>
                  <a:rPr lang="en-US" dirty="0" smtClean="0"/>
                  <a:t>k</a:t>
                </a:r>
                <a:r>
                  <a:rPr lang="en-US" baseline="-25000" dirty="0" smtClean="0"/>
                  <a:t>syn</a:t>
                </a:r>
                <a:r>
                  <a:rPr lang="en-US" dirty="0" smtClean="0"/>
                  <a:t>, T</a:t>
                </a:r>
                <a:r>
                  <a:rPr lang="en-US" baseline="-25000" dirty="0" smtClean="0"/>
                  <a:t>tot,ss</a:t>
                </a:r>
                <a:r>
                  <a:rPr lang="en-US" dirty="0" smtClean="0"/>
                  <a:t>, and T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/K</a:t>
                </a:r>
                <a:r>
                  <a:rPr lang="en-US" baseline="-25000" dirty="0" smtClean="0"/>
                  <a:t>d</a:t>
                </a:r>
              </a:p>
              <a:p>
                <a:r>
                  <a:rPr lang="en-US" dirty="0" smtClean="0"/>
                  <a:t>For free target inhibition, (T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/K</a:t>
                </a:r>
                <a:r>
                  <a:rPr lang="en-US" baseline="-25000" dirty="0" smtClean="0"/>
                  <a:t>d</a:t>
                </a:r>
                <a:r>
                  <a:rPr lang="en-US" dirty="0" smtClean="0"/>
                  <a:t>) is all that is needed</a:t>
                </a:r>
              </a:p>
              <a:p>
                <a:r>
                  <a:rPr lang="en-US" sz="3000" dirty="0" smtClean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3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3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3000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3000" i="1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3000" i="1">
                            <a:latin typeface="Cambria Math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sz="3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000" i="1">
                                <a:latin typeface="Cambria Math" charset="0"/>
                              </a:rPr>
                              <m:t>𝑎𝑐𝑐</m:t>
                            </m:r>
                          </m:sub>
                        </m:sSub>
                      </m:num>
                      <m:den>
                        <m:r>
                          <a:rPr lang="en-US" sz="3000" b="0" i="1" smtClean="0">
                            <a:latin typeface="Cambria Math" charset="0"/>
                          </a:rPr>
                          <m:t>𝐶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000" i="1" dirty="0" smtClean="0">
                  <a:latin typeface="Cambria Math" charset="0"/>
                </a:endParaRPr>
              </a:p>
              <a:p>
                <a:r>
                  <a:rPr lang="en-US" sz="3000" b="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3000" b="0" i="0" smtClean="0">
                        <a:latin typeface="Cambria Math" charset="0"/>
                      </a:rPr>
                      <m:t>   </m:t>
                    </m:r>
                    <m:r>
                      <a:rPr lang="en-US" sz="3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30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3000" b="0" i="1" smtClean="0">
                            <a:latin typeface="Cambria Math" charset="0"/>
                          </a:rPr>
                          <m:t>𝐶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en-US" sz="3000" b="0" i="1" smtClean="0">
                        <a:latin typeface="Cambria Math" charset="0"/>
                      </a:rPr>
                      <m:t>·</m:t>
                    </m:r>
                    <m:f>
                      <m:fPr>
                        <m:ctrlPr>
                          <a:rPr lang="bg-BG" sz="30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charset="0"/>
                              </a:rPr>
                              <m:t>𝑡𝑜𝑡</m:t>
                            </m:r>
                            <m:r>
                              <a:rPr lang="en-US" sz="30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3000" b="0" i="1" smtClean="0">
                                <a:latin typeface="Cambria Math" charset="0"/>
                              </a:rPr>
                              <m:t>𝑠𝑠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3000" b="0" i="1" dirty="0" smtClean="0">
                  <a:latin typeface="Cambria Math" charset="0"/>
                </a:endParaRPr>
              </a:p>
              <a:p>
                <a:r>
                  <a:rPr lang="en-US" sz="3000" b="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3000" b="0" i="0" smtClean="0">
                        <a:latin typeface="Cambria Math" charset="0"/>
                      </a:rPr>
                      <m:t>   =</m:t>
                    </m:r>
                    <m:d>
                      <m:dPr>
                        <m:ctrlPr>
                          <a:rPr lang="is-IS" sz="3000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30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</a:rPr>
                                  <m:t>𝑡𝑜𝑡</m:t>
                                </m:r>
                                <m:r>
                                  <a:rPr lang="en-US" sz="30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3000" b="0" i="1" smtClean="0">
                                    <a:latin typeface="Cambria Math" charset="0"/>
                                  </a:rPr>
                                  <m:t>𝑠𝑠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000" b="0" i="1" smtClean="0">
                                <a:latin typeface="Cambria Math" charset="0"/>
                              </a:rPr>
                              <m:t>𝐶</m:t>
                            </m:r>
                            <m:r>
                              <a:rPr lang="en-US" sz="30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3000" b="0" i="1" smtClean="0"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is-IS" sz="3000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3000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3000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87459" y="1528763"/>
                <a:ext cx="4165600" cy="4865687"/>
              </a:xfrm>
              <a:prstGeom prst="rect">
                <a:avLst/>
              </a:prstGeom>
              <a:blipFill rotWithShape="0">
                <a:blip r:embed="rId2"/>
                <a:stretch>
                  <a:fillRect l="-5857" t="-3383" r="-3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4816588" y="1449824"/>
            <a:ext cx="4225273" cy="2919831"/>
            <a:chOff x="4816588" y="1449824"/>
            <a:chExt cx="4225273" cy="2919831"/>
          </a:xfrm>
        </p:grpSpPr>
        <p:sp>
          <p:nvSpPr>
            <p:cNvPr id="11" name="TextBox 10"/>
            <p:cNvSpPr txBox="1"/>
            <p:nvPr/>
          </p:nvSpPr>
          <p:spPr>
            <a:xfrm>
              <a:off x="6054629" y="1449824"/>
              <a:ext cx="2219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Varying T0, </a:t>
              </a:r>
            </a:p>
            <a:p>
              <a:pPr algn="ctr"/>
              <a:r>
                <a:rPr lang="en-US" sz="1800" dirty="0" smtClean="0"/>
                <a:t>keeping</a:t>
              </a:r>
              <a:r>
                <a:rPr lang="en-US" sz="1800" dirty="0"/>
                <a:t> </a:t>
              </a:r>
              <a:r>
                <a:rPr lang="en-US" sz="1800" dirty="0" smtClean="0"/>
                <a:t>T0/Kd fixed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816588" y="2022726"/>
              <a:ext cx="4225273" cy="2346929"/>
              <a:chOff x="4816588" y="2022726"/>
              <a:chExt cx="4225273" cy="234692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30079" b="42523"/>
              <a:stretch/>
            </p:blipFill>
            <p:spPr>
              <a:xfrm>
                <a:off x="5134039" y="2225934"/>
                <a:ext cx="3907822" cy="1381272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/>
              <a:srcRect l="13321" t="34641" r="7500" b="29068"/>
              <a:stretch/>
            </p:blipFill>
            <p:spPr>
              <a:xfrm>
                <a:off x="4816588" y="2022726"/>
                <a:ext cx="423133" cy="1381272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/>
              <a:srcRect t="83788" b="1"/>
              <a:stretch/>
            </p:blipFill>
            <p:spPr>
              <a:xfrm>
                <a:off x="5134039" y="3552386"/>
                <a:ext cx="3907822" cy="817269"/>
              </a:xfrm>
              <a:prstGeom prst="rect">
                <a:avLst/>
              </a:prstGeom>
            </p:spPr>
          </p:pic>
        </p:grpSp>
      </p:grpSp>
      <p:grpSp>
        <p:nvGrpSpPr>
          <p:cNvPr id="17" name="Group 16"/>
          <p:cNvGrpSpPr/>
          <p:nvPr/>
        </p:nvGrpSpPr>
        <p:grpSpPr>
          <a:xfrm>
            <a:off x="4843023" y="3691838"/>
            <a:ext cx="4198838" cy="2099362"/>
            <a:chOff x="4843023" y="3607206"/>
            <a:chExt cx="4198838" cy="209936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t="58357" b="1"/>
            <a:stretch/>
          </p:blipFill>
          <p:spPr>
            <a:xfrm>
              <a:off x="5134039" y="3607206"/>
              <a:ext cx="3907822" cy="209936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15846" t="74554" r="14868" b="-1"/>
            <a:stretch/>
          </p:blipFill>
          <p:spPr>
            <a:xfrm>
              <a:off x="4843023" y="3636545"/>
              <a:ext cx="370264" cy="968515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6781800" y="2918696"/>
            <a:ext cx="914400" cy="48530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LOQ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0" y="4382869"/>
            <a:ext cx="260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Same % inhibition</a:t>
            </a:r>
          </a:p>
          <a:p>
            <a:pPr algn="ctr"/>
            <a:r>
              <a:rPr lang="en-US" dirty="0" smtClean="0"/>
              <a:t>for different baseline T0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59259" y="5983069"/>
            <a:ext cx="333681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See poster T-087 </a:t>
            </a:r>
            <a:r>
              <a:rPr lang="en-US" smtClean="0"/>
              <a:t>for application to 4 compounds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148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new parameters for characterizing ligand binding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Onset of PK nonlinearity: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𝑐𝑟𝑖𝑡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𝐶𝐿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Average target inhibition: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𝐴𝐹𝐼𝑅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𝑎𝑐𝑐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𝑎𝑣𝑔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These simple expressions allow us to:</a:t>
                </a:r>
              </a:p>
              <a:p>
                <a:pPr lvl="1"/>
                <a:r>
                  <a:rPr lang="en-US" dirty="0" smtClean="0"/>
                  <a:t>Predict </a:t>
                </a:r>
                <a:r>
                  <a:rPr lang="en-US" dirty="0"/>
                  <a:t>doses needed for target inhibition</a:t>
                </a:r>
              </a:p>
              <a:p>
                <a:pPr lvl="1"/>
                <a:r>
                  <a:rPr lang="en-US" dirty="0"/>
                  <a:t>Understand sensitivity to model parameters</a:t>
                </a:r>
              </a:p>
              <a:p>
                <a:pPr lvl="1"/>
                <a:r>
                  <a:rPr lang="en-US" dirty="0"/>
                  <a:t>Understand which model parameters are identifiable</a:t>
                </a:r>
              </a:p>
              <a:p>
                <a:pPr lvl="1"/>
                <a:r>
                  <a:rPr lang="en-US" dirty="0"/>
                  <a:t>Interpret total target kinetics data</a:t>
                </a:r>
              </a:p>
              <a:p>
                <a:pPr lvl="1"/>
                <a:r>
                  <a:rPr lang="en-US" dirty="0" smtClean="0"/>
                  <a:t>Rapidly benchmark compounds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667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8592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24</a:t>
            </a:fld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>
            <a:off x="655430" y="1066800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kern="0" dirty="0"/>
              <a:t>Mick </a:t>
            </a:r>
            <a:r>
              <a:rPr lang="en-US" sz="2400" kern="0" dirty="0" err="1"/>
              <a:t>Looby</a:t>
            </a:r>
            <a:endParaRPr lang="en-US" sz="2400" kern="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kern="0" dirty="0"/>
              <a:t>Bert </a:t>
            </a:r>
            <a:r>
              <a:rPr lang="en-US" sz="2400" kern="0" dirty="0" err="1"/>
              <a:t>Peletier</a:t>
            </a:r>
            <a:endParaRPr lang="en-US" sz="2400" kern="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Prasad </a:t>
            </a:r>
            <a:r>
              <a:rPr lang="en-US" sz="2400" dirty="0"/>
              <a:t>Ramakrishna</a:t>
            </a:r>
            <a:endParaRPr lang="en-US" sz="2400" kern="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kern="0" dirty="0"/>
              <a:t>Henning Schmidt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kern="0" dirty="0"/>
              <a:t>Jean-Louis </a:t>
            </a:r>
            <a:r>
              <a:rPr lang="en-US" sz="2400" kern="0" dirty="0" err="1"/>
              <a:t>Steimer</a:t>
            </a:r>
            <a:endParaRPr lang="en-US" sz="2400" kern="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kern="0" dirty="0"/>
              <a:t>Phil Lowe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kern="0" dirty="0" err="1"/>
              <a:t>Karthik</a:t>
            </a:r>
            <a:r>
              <a:rPr lang="en-US" sz="2400" kern="0" dirty="0"/>
              <a:t> Subramanian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kern="0" dirty="0"/>
              <a:t>Bruce Gomes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kern="0" dirty="0" err="1"/>
              <a:t>Wenping</a:t>
            </a:r>
            <a:r>
              <a:rPr lang="en-US" sz="2400" kern="0" dirty="0"/>
              <a:t> Wang</a:t>
            </a:r>
          </a:p>
        </p:txBody>
      </p:sp>
      <p:sp>
        <p:nvSpPr>
          <p:cNvPr id="9" name="Rectangle 8"/>
          <p:cNvSpPr/>
          <p:nvPr/>
        </p:nvSpPr>
        <p:spPr>
          <a:xfrm>
            <a:off x="5115417" y="1066800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Kostas </a:t>
            </a:r>
            <a:r>
              <a:rPr lang="en-US" sz="2400" dirty="0" err="1"/>
              <a:t>Biliouris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Alison </a:t>
            </a:r>
            <a:r>
              <a:rPr lang="en-US" sz="2400" dirty="0" err="1"/>
              <a:t>Margolskee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Jaeyeon</a:t>
            </a:r>
            <a:r>
              <a:rPr lang="en-US" sz="2400" dirty="0" smtClean="0"/>
              <a:t> </a:t>
            </a:r>
            <a:r>
              <a:rPr lang="en-US" sz="2400" dirty="0"/>
              <a:t>Kim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/>
              <a:t>Siyan</a:t>
            </a:r>
            <a:r>
              <a:rPr lang="en-US" sz="2400" dirty="0"/>
              <a:t> Xu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Brian Stoll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Gerard Bruin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Irina </a:t>
            </a:r>
            <a:r>
              <a:rPr lang="en-US" sz="2400" dirty="0" err="1"/>
              <a:t>Koroleva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Frank </a:t>
            </a:r>
            <a:r>
              <a:rPr lang="en-US" sz="2400" dirty="0" err="1"/>
              <a:t>Kolbinger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Max </a:t>
            </a:r>
            <a:r>
              <a:rPr lang="en-US" sz="2400" dirty="0" err="1"/>
              <a:t>Woisetschlaeger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174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6039063" cy="960120"/>
          </a:xfrm>
        </p:spPr>
        <p:txBody>
          <a:bodyPr/>
          <a:lstStyle/>
          <a:p>
            <a:r>
              <a:rPr lang="en-US" dirty="0" smtClean="0"/>
              <a:t>Calculating Free Target vs Total Target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343025"/>
            <a:ext cx="8329613" cy="443198"/>
          </a:xfrm>
        </p:spPr>
        <p:txBody>
          <a:bodyPr/>
          <a:lstStyle/>
          <a:p>
            <a:r>
              <a:rPr lang="en-US" dirty="0" smtClean="0"/>
              <a:t>Algebraic manipulation of quasi-equilibrium equation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20" y="2301939"/>
            <a:ext cx="6023135" cy="34257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75368" y="180978"/>
            <a:ext cx="1693990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1) Free Target </a:t>
            </a:r>
          </a:p>
          <a:p>
            <a:pPr algn="ctr"/>
            <a:r>
              <a:rPr lang="en-US" sz="1800" dirty="0" smtClean="0"/>
              <a:t>vs Total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724863" y="4953000"/>
                <a:ext cx="1063496" cy="795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≈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863" y="4953000"/>
                <a:ext cx="1063496" cy="7959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425903" y="5946247"/>
            <a:ext cx="272561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When </a:t>
            </a:r>
            <a:r>
              <a:rPr lang="en-US" sz="2000" dirty="0" err="1" smtClean="0"/>
              <a:t>Dtot</a:t>
            </a:r>
            <a:r>
              <a:rPr lang="en-US" sz="2000" dirty="0" smtClean="0"/>
              <a:t> &gt;&gt; Ttot, Kd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52800" y="3063239"/>
            <a:ext cx="3680178" cy="192035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2392680" y="3794760"/>
            <a:ext cx="224100" cy="868680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9377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Quasi-Equilibrium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343025"/>
            <a:ext cx="8329613" cy="2834109"/>
          </a:xfrm>
        </p:spPr>
        <p:txBody>
          <a:bodyPr/>
          <a:lstStyle/>
          <a:p>
            <a:r>
              <a:rPr lang="en-US" sz="2000" b="1" dirty="0"/>
              <a:t>Assumption: </a:t>
            </a:r>
            <a:r>
              <a:rPr lang="en-US" sz="2000" dirty="0" smtClean="0"/>
              <a:t>binding is rapid such that drug, target, and complex stay in equilibrium.</a:t>
            </a:r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This assumption allows us to reduce number of state variables from four [D, T, DT, D</a:t>
            </a:r>
            <a:r>
              <a:rPr lang="en-US" sz="2000" baseline="-25000" dirty="0" smtClean="0"/>
              <a:t>P</a:t>
            </a:r>
            <a:r>
              <a:rPr lang="en-US" sz="2000" dirty="0" smtClean="0"/>
              <a:t>] to three [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tot</a:t>
            </a:r>
            <a:r>
              <a:rPr lang="en-US" sz="2000" dirty="0" smtClean="0"/>
              <a:t>, T</a:t>
            </a:r>
            <a:r>
              <a:rPr lang="en-US" sz="2000" baseline="-25000" dirty="0" smtClean="0"/>
              <a:t>tot</a:t>
            </a:r>
            <a:r>
              <a:rPr lang="en-US" sz="2000" dirty="0" smtClean="0"/>
              <a:t>, D</a:t>
            </a:r>
            <a:r>
              <a:rPr lang="en-US" sz="2000" baseline="-25000" dirty="0" smtClean="0"/>
              <a:t>P</a:t>
            </a:r>
            <a:r>
              <a:rPr lang="en-US" sz="2000" dirty="0" smtClean="0"/>
              <a:t>] plus an algebraic set of equations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17" y="2017525"/>
            <a:ext cx="2432983" cy="1012382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19" b="84753"/>
          <a:stretch/>
        </p:blipFill>
        <p:spPr>
          <a:xfrm>
            <a:off x="924580" y="4725988"/>
            <a:ext cx="2471737" cy="77127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r="31366" b="43631"/>
          <a:stretch/>
        </p:blipFill>
        <p:spPr>
          <a:xfrm>
            <a:off x="4162418" y="4177134"/>
            <a:ext cx="4498982" cy="18007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5633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323838"/>
            <a:ext cx="8597900" cy="50167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Analysis of total target dynamics before dosing</a:t>
            </a: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14" b="87618"/>
          <a:stretch/>
        </p:blipFill>
        <p:spPr>
          <a:xfrm>
            <a:off x="-2527743" y="2012544"/>
            <a:ext cx="14174726" cy="7520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7086" y="3185041"/>
            <a:ext cx="3811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sto MT" charset="0"/>
                <a:ea typeface="Calisto MT" charset="0"/>
                <a:cs typeface="Calisto MT" charset="0"/>
              </a:rPr>
              <a:t>At steady state:</a:t>
            </a:r>
            <a:r>
              <a:rPr lang="en-US" i="1" dirty="0" smtClean="0"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i="1" dirty="0" err="1" smtClean="0">
                <a:latin typeface="Calisto MT" charset="0"/>
                <a:ea typeface="Calisto MT" charset="0"/>
                <a:cs typeface="Calisto MT" charset="0"/>
              </a:rPr>
              <a:t>dT</a:t>
            </a:r>
            <a:r>
              <a:rPr lang="en-US" i="1" baseline="-25000" dirty="0" err="1" smtClean="0">
                <a:latin typeface="Calisto MT" charset="0"/>
                <a:ea typeface="Calisto MT" charset="0"/>
                <a:cs typeface="Calisto MT" charset="0"/>
              </a:rPr>
              <a:t>tot</a:t>
            </a:r>
            <a:r>
              <a:rPr lang="en-US" i="1" dirty="0" smtClean="0">
                <a:latin typeface="Calisto MT" charset="0"/>
                <a:ea typeface="Calisto MT" charset="0"/>
                <a:cs typeface="Calisto MT" charset="0"/>
              </a:rPr>
              <a:t>/dt = </a:t>
            </a:r>
            <a:r>
              <a:rPr lang="en-US" dirty="0" smtClean="0">
                <a:latin typeface="Calisto MT" charset="0"/>
                <a:ea typeface="Calisto MT" charset="0"/>
                <a:cs typeface="Calisto MT" charset="0"/>
              </a:rPr>
              <a:t>0</a:t>
            </a:r>
            <a:endParaRPr lang="en-US" i="1" baseline="-25000" dirty="0" smtClean="0">
              <a:latin typeface="Calisto MT" charset="0"/>
              <a:ea typeface="Calisto MT" charset="0"/>
              <a:cs typeface="Calisto MT" charset="0"/>
            </a:endParaRPr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1" t="24183" b="62954"/>
          <a:stretch/>
        </p:blipFill>
        <p:spPr>
          <a:xfrm>
            <a:off x="2485413" y="3951651"/>
            <a:ext cx="3452845" cy="55611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696835" y="1716989"/>
            <a:ext cx="2828018" cy="919531"/>
            <a:chOff x="5696835" y="1716989"/>
            <a:chExt cx="2828018" cy="91953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6751320" y="2213276"/>
              <a:ext cx="1410546" cy="423244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696835" y="1716989"/>
              <a:ext cx="28280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Before Dose, DT=0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4388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19167"/>
            <a:ext cx="8597900" cy="9110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Analysis of total target dynamics </a:t>
            </a:r>
            <a:br>
              <a:rPr lang="en-US" dirty="0" smtClean="0"/>
            </a:br>
            <a:r>
              <a:rPr lang="en-US" dirty="0" smtClean="0"/>
              <a:t>after dosing</a:t>
            </a: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14" b="87618"/>
          <a:stretch/>
        </p:blipFill>
        <p:spPr>
          <a:xfrm>
            <a:off x="-1224693" y="1964270"/>
            <a:ext cx="11181432" cy="5932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41981" y="4328155"/>
            <a:ext cx="8536261" cy="792488"/>
            <a:chOff x="368172" y="4722552"/>
            <a:chExt cx="6659758" cy="618277"/>
          </a:xfrm>
        </p:grpSpPr>
        <p:pic>
          <p:nvPicPr>
            <p:cNvPr id="10" name="Picture 9" descr="latex-image-1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9" t="75869" r="21958" b="894"/>
            <a:stretch/>
          </p:blipFill>
          <p:spPr>
            <a:xfrm>
              <a:off x="368172" y="4722552"/>
              <a:ext cx="6659758" cy="61827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115734" y="4858913"/>
              <a:ext cx="477487" cy="3601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Calisto MT" charset="0"/>
                  <a:ea typeface="Calisto MT" charset="0"/>
                  <a:cs typeface="Calisto MT" charset="0"/>
                </a:rPr>
                <a:t>T</a:t>
              </a:r>
              <a:r>
                <a:rPr lang="en-US" sz="2400" i="1" baseline="-25000" dirty="0" smtClean="0">
                  <a:latin typeface="Calisto MT" charset="0"/>
                  <a:ea typeface="Calisto MT" charset="0"/>
                  <a:cs typeface="Calisto MT" charset="0"/>
                </a:rPr>
                <a:t>acc</a:t>
              </a:r>
            </a:p>
          </p:txBody>
        </p:sp>
      </p:grpSp>
      <p:pic>
        <p:nvPicPr>
          <p:cNvPr id="16" name="Picture 1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8" t="50921" b="35375"/>
          <a:stretch/>
        </p:blipFill>
        <p:spPr>
          <a:xfrm>
            <a:off x="2065114" y="3636098"/>
            <a:ext cx="2779936" cy="4673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467" y="2796049"/>
            <a:ext cx="37222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sto MT" charset="0"/>
                <a:ea typeface="Calisto MT" charset="0"/>
                <a:cs typeface="Calisto MT" charset="0"/>
              </a:rPr>
              <a:t>At steady state:</a:t>
            </a:r>
            <a:r>
              <a:rPr lang="en-US" i="1" dirty="0" smtClean="0"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i="1" dirty="0" err="1" smtClean="0">
                <a:latin typeface="Calisto MT" charset="0"/>
                <a:ea typeface="Calisto MT" charset="0"/>
                <a:cs typeface="Calisto MT" charset="0"/>
              </a:rPr>
              <a:t>dT</a:t>
            </a:r>
            <a:r>
              <a:rPr lang="en-US" i="1" baseline="-25000" dirty="0" err="1" smtClean="0">
                <a:latin typeface="Calisto MT" charset="0"/>
                <a:ea typeface="Calisto MT" charset="0"/>
                <a:cs typeface="Calisto MT" charset="0"/>
              </a:rPr>
              <a:t>tot</a:t>
            </a:r>
            <a:r>
              <a:rPr lang="en-US" i="1" dirty="0" smtClean="0">
                <a:latin typeface="Calisto MT" charset="0"/>
                <a:ea typeface="Calisto MT" charset="0"/>
                <a:cs typeface="Calisto MT" charset="0"/>
              </a:rPr>
              <a:t>/dt = </a:t>
            </a:r>
            <a:r>
              <a:rPr lang="en-US" dirty="0" smtClean="0">
                <a:latin typeface="Calisto MT" charset="0"/>
                <a:ea typeface="Calisto MT" charset="0"/>
                <a:cs typeface="Calisto MT" charset="0"/>
              </a:rPr>
              <a:t>0</a:t>
            </a:r>
            <a:endParaRPr lang="en-US" i="1" baseline="-25000" dirty="0" smtClean="0">
              <a:latin typeface="Calisto MT" charset="0"/>
              <a:ea typeface="Calisto MT" charset="0"/>
              <a:cs typeface="Calisto MT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100529" y="1091997"/>
            <a:ext cx="2645275" cy="1426706"/>
            <a:chOff x="7301639" y="1348301"/>
            <a:chExt cx="2063770" cy="1113076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7470807" y="2060621"/>
              <a:ext cx="489475" cy="400756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301639" y="1348301"/>
              <a:ext cx="2063770" cy="792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</a:rPr>
                <a:t>For large drug conc., </a:t>
              </a:r>
            </a:p>
            <a:p>
              <a:pPr algn="ctr"/>
              <a:r>
                <a:rPr lang="en-US" sz="2000" dirty="0" smtClean="0">
                  <a:solidFill>
                    <a:srgbClr val="FF0000"/>
                  </a:solidFill>
                </a:rPr>
                <a:t>most target is bound, </a:t>
              </a:r>
            </a:p>
            <a:p>
              <a:pPr algn="ctr"/>
              <a:r>
                <a:rPr lang="en-US" sz="2000" dirty="0" smtClean="0">
                  <a:solidFill>
                    <a:srgbClr val="FF0000"/>
                  </a:solidFill>
                </a:rPr>
                <a:t>T ≈ 0, and DT ≈ T</a:t>
              </a:r>
              <a:r>
                <a:rPr lang="en-US" sz="2000" baseline="-25000" dirty="0" smtClean="0">
                  <a:solidFill>
                    <a:srgbClr val="FF0000"/>
                  </a:solidFill>
                </a:rPr>
                <a:t>tot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402972" y="180978"/>
            <a:ext cx="1638782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2) Total Target</a:t>
            </a:r>
          </a:p>
          <a:p>
            <a:pPr algn="ctr"/>
            <a:r>
              <a:rPr lang="en-US" sz="1800" dirty="0" smtClean="0"/>
              <a:t>accumulation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7172" y="2050746"/>
            <a:ext cx="1280160" cy="46166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T</a:t>
            </a:r>
            <a:r>
              <a:rPr lang="en-US" sz="2400" baseline="-25000" dirty="0" smtClean="0">
                <a:solidFill>
                  <a:srgbClr val="FF0000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tot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6650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Differences between small molecules and monoclonal antibodies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136010"/>
              </p:ext>
            </p:extLst>
          </p:nvPr>
        </p:nvGraphicFramePr>
        <p:xfrm>
          <a:off x="381000" y="2971800"/>
          <a:ext cx="8382000" cy="1925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7000"/>
                <a:gridCol w="2667000"/>
                <a:gridCol w="3048000"/>
              </a:tblGrid>
              <a:tr h="73660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Property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Small Molecules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Monoclonal Antibodies</a:t>
                      </a:r>
                    </a:p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(IgG1)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Molecular Weight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500 Da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150,000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Da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Half-Life (human)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minutes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- hours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weeks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Affinity for target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Moderate to high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Very high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9919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there an optimal Kd?  It depends on definition of “optimal”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Abhinav</a:t>
                </a:r>
                <a:r>
                  <a:rPr lang="en-US" dirty="0" smtClean="0"/>
                  <a:t> Tiwari et al. [1] report that an optimal Kd is when Kd ≈ 10% baseline target levels. </a:t>
                </a:r>
              </a:p>
              <a:p>
                <a:r>
                  <a:rPr lang="en-US" dirty="0" smtClean="0"/>
                  <a:t>AFIR analysis predicts that at large doses, reducing Kd by 50% will reduce the free target by 50%.  </a:t>
                </a:r>
              </a:p>
              <a:p>
                <a:pPr lvl="1"/>
                <a:r>
                  <a:rPr lang="en-US" sz="2800" dirty="0"/>
                  <a:t>AFIR =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bg-BG" sz="2800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𝑎𝑐𝑐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𝑎𝑣𝑔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Why do these two results seem to differ?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667" t="-3100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80490" y="5864870"/>
            <a:ext cx="78777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/>
              <a:t>1. </a:t>
            </a:r>
            <a:r>
              <a:rPr lang="en-US" sz="1400" dirty="0" smtClean="0"/>
              <a:t>Tiwari</a:t>
            </a:r>
            <a:r>
              <a:rPr lang="en-US" sz="1400" dirty="0"/>
              <a:t>, </a:t>
            </a:r>
            <a:r>
              <a:rPr lang="en-US" sz="1400" dirty="0" err="1"/>
              <a:t>Abhinav</a:t>
            </a:r>
            <a:r>
              <a:rPr lang="en-US" sz="1400" dirty="0"/>
              <a:t>, et al. "Optimal Affinity of a Monoclonal Antibody: Guiding Principles Using Mechanistic Modeling." The AAPS journal 19.2 (2017): 510-519.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3344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Tiwari defines “optimal” Kd with respect to dose reduction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Tiwari definition: Kd is at optimum when reducing Kd does not allow one to lower the dose and achieve comparable inhibition.</a:t>
                </a:r>
              </a:p>
              <a:p>
                <a:r>
                  <a:rPr lang="en-US" dirty="0" smtClean="0"/>
                  <a:t>AFIR equation gives:</a:t>
                </a:r>
              </a:p>
              <a:p>
                <a:pPr lvl="1"/>
                <a:r>
                  <a:rPr lang="en-US" dirty="0" smtClean="0"/>
                  <a:t>AFIR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𝑎𝑐𝑐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l-GR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𝑎𝑣𝑔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𝑎𝑐𝑐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·</m:t>
                        </m:r>
                        <m:r>
                          <a:rPr lang="en-US" i="1">
                            <a:latin typeface="Cambria Math" charset="0"/>
                          </a:rPr>
                          <m:t>𝐶𝐿</m:t>
                        </m:r>
                        <m:r>
                          <a:rPr lang="en-US" i="1">
                            <a:latin typeface="Cambria Math" charset="0"/>
                          </a:rPr>
                          <m:t>·</m:t>
                        </m:r>
                        <m:r>
                          <m:rPr>
                            <m:nor/>
                          </m:rPr>
                          <a:rPr lang="el-GR"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m:t>τ</m:t>
                        </m:r>
                        <m:r>
                          <m:rPr>
                            <m:nor/>
                          </m:rPr>
                          <a:rPr lang="el-GR"/>
                          <m:t>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𝐷𝑜𝑠𝑒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·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𝐷𝑜𝑠𝑒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·</m:t>
                    </m:r>
                    <m:f>
                      <m:fPr>
                        <m:ctrlPr>
                          <a:rPr lang="bg-BG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𝑎𝑐𝑐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·</m:t>
                        </m:r>
                        <m:r>
                          <a:rPr lang="en-US" i="1">
                            <a:latin typeface="Cambria Math" charset="0"/>
                          </a:rPr>
                          <m:t>𝐶𝐿</m:t>
                        </m:r>
                        <m:r>
                          <a:rPr lang="en-US" i="1">
                            <a:latin typeface="Cambria Math" charset="0"/>
                          </a:rPr>
                          <m:t>·</m:t>
                        </m:r>
                        <m:r>
                          <m:rPr>
                            <m:nor/>
                          </m:rPr>
                          <a:rPr lang="el-GR"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m:t>τ</m:t>
                        </m:r>
                        <m:r>
                          <m:rPr>
                            <m:nor/>
                          </m:rPr>
                          <a:rPr lang="el-GR"/>
                          <m:t>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Reducing Kd always reduces inhibition</a:t>
                </a:r>
              </a:p>
              <a:p>
                <a:pPr lvl="1"/>
                <a:r>
                  <a:rPr lang="en-US" dirty="0" smtClean="0"/>
                  <a:t>Why do these two analyses differ?</a:t>
                </a:r>
              </a:p>
              <a:p>
                <a:r>
                  <a:rPr lang="en-US" dirty="0" smtClean="0"/>
                  <a:t>AFIR approximation requires drug in excess to target. </a:t>
                </a:r>
              </a:p>
              <a:p>
                <a:r>
                  <a:rPr lang="en-US" dirty="0" smtClean="0"/>
                  <a:t>If dose is so low that [Target]≫[Drug], there are not enough drug molecules to bind target.  Kd is irrelevant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667" t="-3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6274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for TMDD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% of drug gets into the tumor (B)?</a:t>
            </a:r>
          </a:p>
          <a:p>
            <a:r>
              <a:rPr lang="en-US" dirty="0" smtClean="0"/>
              <a:t>Can soluble targets accumulate in tumor?  Or other tissue?  </a:t>
            </a:r>
          </a:p>
          <a:p>
            <a:r>
              <a:rPr lang="en-US" dirty="0" smtClean="0"/>
              <a:t>Future research</a:t>
            </a:r>
          </a:p>
          <a:p>
            <a:pPr lvl="1"/>
            <a:r>
              <a:rPr lang="en-US" dirty="0" smtClean="0"/>
              <a:t>Account for both membrane-bound and soluble ligands + shedding</a:t>
            </a:r>
          </a:p>
          <a:p>
            <a:pPr lvl="1"/>
            <a:r>
              <a:rPr lang="en-US" dirty="0" smtClean="0"/>
              <a:t>Account for competitive endogenous ligand</a:t>
            </a:r>
          </a:p>
          <a:p>
            <a:pPr lvl="1"/>
            <a:r>
              <a:rPr lang="en-US" dirty="0" smtClean="0"/>
              <a:t>Account for spatial heterogeneity in the tumor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359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457200"/>
            <a:ext cx="8229600" cy="960120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Soluble vs Membrane-Bound Targets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3800" y="2001005"/>
            <a:ext cx="52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+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9800" y="253440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3600" y="1310740"/>
            <a:ext cx="1233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Drug (D)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1310740"/>
            <a:ext cx="139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Target (T)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81800" y="1315205"/>
            <a:ext cx="1871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Complex (DT)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550120">
            <a:off x="2208061" y="1943311"/>
            <a:ext cx="946844" cy="102136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953000" y="2356603"/>
            <a:ext cx="304800" cy="304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550120">
            <a:off x="7084861" y="1943311"/>
            <a:ext cx="946844" cy="102136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8153400" y="2585203"/>
            <a:ext cx="304800" cy="304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41671" y="1948280"/>
            <a:ext cx="2175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Soluble</a:t>
            </a:r>
          </a:p>
          <a:p>
            <a:pPr algn="ctr"/>
            <a:r>
              <a:rPr lang="en-US" dirty="0" smtClean="0"/>
              <a:t>Target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Total Target (T+DT)</a:t>
            </a:r>
          </a:p>
          <a:p>
            <a:pPr algn="ctr"/>
            <a:r>
              <a:rPr lang="en-US" dirty="0" smtClean="0"/>
              <a:t>Accumulation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133600" y="2826736"/>
            <a:ext cx="1790875" cy="812828"/>
            <a:chOff x="838200" y="4648200"/>
            <a:chExt cx="1790875" cy="2044885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524000" y="4648200"/>
              <a:ext cx="0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38200" y="5686502"/>
              <a:ext cx="1790875" cy="1006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800000"/>
                  </a:solidFill>
                </a:rPr>
                <a:t>t1/2 ≈ </a:t>
              </a:r>
              <a:r>
                <a:rPr lang="en-US" sz="2000" dirty="0" smtClean="0">
                  <a:solidFill>
                    <a:srgbClr val="800000"/>
                  </a:solidFill>
                </a:rPr>
                <a:t>21 days</a:t>
              </a:r>
              <a:endParaRPr lang="en-US" sz="2000" dirty="0">
                <a:solidFill>
                  <a:srgbClr val="8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6923" y="2826736"/>
            <a:ext cx="1178528" cy="774469"/>
            <a:chOff x="995523" y="4648200"/>
            <a:chExt cx="1178528" cy="1948383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524000" y="4648200"/>
              <a:ext cx="0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95523" y="5590000"/>
              <a:ext cx="1178528" cy="1006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800000"/>
                  </a:solidFill>
                </a:rPr>
                <a:t>t1/2 ≈ </a:t>
              </a:r>
              <a:r>
                <a:rPr lang="en-US" sz="2000" dirty="0" smtClean="0">
                  <a:solidFill>
                    <a:srgbClr val="800000"/>
                  </a:solidFill>
                </a:rPr>
                <a:t>1h</a:t>
              </a:r>
              <a:endParaRPr lang="en-US" sz="2000" dirty="0">
                <a:solidFill>
                  <a:srgbClr val="80000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28884" y="2826736"/>
            <a:ext cx="1790875" cy="795659"/>
            <a:chOff x="680484" y="4648200"/>
            <a:chExt cx="1790875" cy="2001692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1524000" y="4648200"/>
              <a:ext cx="0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80484" y="5643309"/>
              <a:ext cx="1790875" cy="1006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800000"/>
                  </a:solidFill>
                </a:rPr>
                <a:t>t1/2 </a:t>
              </a:r>
              <a:r>
                <a:rPr lang="en-US" sz="2000">
                  <a:solidFill>
                    <a:srgbClr val="800000"/>
                  </a:solidFill>
                </a:rPr>
                <a:t>≈ </a:t>
              </a:r>
              <a:r>
                <a:rPr lang="en-US" sz="2000" smtClean="0">
                  <a:solidFill>
                    <a:srgbClr val="800000"/>
                  </a:solidFill>
                </a:rPr>
                <a:t>21 days</a:t>
              </a:r>
              <a:endParaRPr lang="en-US" sz="2000" dirty="0">
                <a:solidFill>
                  <a:srgbClr val="80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04800" y="4086204"/>
            <a:ext cx="8311612" cy="2130770"/>
            <a:chOff x="304800" y="4447399"/>
            <a:chExt cx="8311612" cy="2130770"/>
          </a:xfrm>
        </p:grpSpPr>
        <p:grpSp>
          <p:nvGrpSpPr>
            <p:cNvPr id="27" name="Group 26"/>
            <p:cNvGrpSpPr/>
            <p:nvPr/>
          </p:nvGrpSpPr>
          <p:grpSpPr>
            <a:xfrm>
              <a:off x="304800" y="4447399"/>
              <a:ext cx="8311612" cy="2130770"/>
              <a:chOff x="304800" y="4447399"/>
              <a:chExt cx="8311612" cy="213077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3388" y="4572000"/>
                <a:ext cx="310612" cy="140970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5800" y="4762500"/>
                <a:ext cx="310612" cy="14097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4"/>
              <a:srcRect r="75072" b="63381"/>
              <a:stretch/>
            </p:blipFill>
            <p:spPr>
              <a:xfrm rot="9135529">
                <a:off x="7247242" y="4447399"/>
                <a:ext cx="1032315" cy="945133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/>
              <a:srcRect r="75072" b="63381"/>
              <a:stretch/>
            </p:blipFill>
            <p:spPr>
              <a:xfrm rot="9135529">
                <a:off x="2218042" y="4660124"/>
                <a:ext cx="1032315" cy="945133"/>
              </a:xfrm>
              <a:prstGeom prst="rect">
                <a:avLst/>
              </a:prstGeom>
            </p:spPr>
          </p:pic>
          <p:grpSp>
            <p:nvGrpSpPr>
              <p:cNvPr id="34" name="Group 33"/>
              <p:cNvGrpSpPr/>
              <p:nvPr/>
            </p:nvGrpSpPr>
            <p:grpSpPr>
              <a:xfrm>
                <a:off x="2111840" y="5791200"/>
                <a:ext cx="1790876" cy="786969"/>
                <a:chOff x="816440" y="4648200"/>
                <a:chExt cx="1790876" cy="1979830"/>
              </a:xfrm>
            </p:grpSpPr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1524000" y="4648200"/>
                  <a:ext cx="0" cy="9144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/>
                <p:cNvSpPr txBox="1"/>
                <p:nvPr/>
              </p:nvSpPr>
              <p:spPr>
                <a:xfrm>
                  <a:off x="816440" y="5621447"/>
                  <a:ext cx="1790876" cy="10065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0090"/>
                      </a:solidFill>
                    </a:rPr>
                    <a:t>t1/2 ≈ </a:t>
                  </a:r>
                  <a:r>
                    <a:rPr lang="en-US" sz="2000" dirty="0" smtClean="0">
                      <a:solidFill>
                        <a:srgbClr val="000090"/>
                      </a:solidFill>
                    </a:rPr>
                    <a:t>21 days</a:t>
                  </a:r>
                  <a:endParaRPr lang="en-US" sz="2000" dirty="0">
                    <a:solidFill>
                      <a:srgbClr val="000090"/>
                    </a:solidFill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4588641" y="5791200"/>
                <a:ext cx="1619354" cy="783320"/>
                <a:chOff x="1007241" y="4648200"/>
                <a:chExt cx="1619354" cy="1970650"/>
              </a:xfrm>
            </p:grpSpPr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1524000" y="4648200"/>
                  <a:ext cx="0" cy="9144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/>
                <p:cNvSpPr txBox="1"/>
                <p:nvPr/>
              </p:nvSpPr>
              <p:spPr>
                <a:xfrm>
                  <a:off x="1007241" y="5612267"/>
                  <a:ext cx="1619354" cy="100658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0090"/>
                      </a:solidFill>
                    </a:rPr>
                    <a:t>t1/2 ≈ </a:t>
                  </a:r>
                  <a:r>
                    <a:rPr lang="en-US" sz="2000" dirty="0" smtClean="0">
                      <a:solidFill>
                        <a:srgbClr val="000090"/>
                      </a:solidFill>
                    </a:rPr>
                    <a:t>1 hour</a:t>
                  </a:r>
                  <a:endParaRPr lang="en-US" sz="2000" dirty="0">
                    <a:solidFill>
                      <a:srgbClr val="000090"/>
                    </a:solidFill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922163" y="5791200"/>
                <a:ext cx="1619354" cy="774469"/>
                <a:chOff x="673763" y="4648200"/>
                <a:chExt cx="1619354" cy="1948383"/>
              </a:xfrm>
            </p:grpSpPr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1524000" y="4648200"/>
                  <a:ext cx="0" cy="9144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/>
                <p:cNvSpPr txBox="1"/>
                <p:nvPr/>
              </p:nvSpPr>
              <p:spPr>
                <a:xfrm>
                  <a:off x="673763" y="5590000"/>
                  <a:ext cx="1619354" cy="100658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0090"/>
                      </a:solidFill>
                    </a:rPr>
                    <a:t>t1/2 ≈ </a:t>
                  </a:r>
                  <a:r>
                    <a:rPr lang="en-US" sz="2000" dirty="0" smtClean="0">
                      <a:solidFill>
                        <a:srgbClr val="000090"/>
                      </a:solidFill>
                    </a:rPr>
                    <a:t>1 hour</a:t>
                  </a:r>
                  <a:endParaRPr lang="en-US" sz="2000" dirty="0">
                    <a:solidFill>
                      <a:srgbClr val="000090"/>
                    </a:solidFill>
                  </a:endParaRPr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304800" y="4800600"/>
                <a:ext cx="16764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Membrane-bound</a:t>
                </a:r>
              </a:p>
              <a:p>
                <a:pPr algn="ctr"/>
                <a:r>
                  <a:rPr lang="en-US" dirty="0" smtClean="0"/>
                  <a:t>Target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Nonlinear PK</a:t>
                </a:r>
                <a:endParaRPr lang="en-US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33800" y="4648200"/>
              <a:ext cx="5295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/>
                <a:t>+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6019800" y="5181600"/>
              <a:ext cx="9144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-77587" y="6410718"/>
            <a:ext cx="615750" cy="47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bg1">
                    <a:lumMod val="85000"/>
                  </a:schemeClr>
                </a:solidFill>
              </a:rPr>
              <a:t>AS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9598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965960" y="304800"/>
            <a:ext cx="6490654" cy="2286000"/>
          </a:xfrm>
        </p:spPr>
        <p:txBody>
          <a:bodyPr/>
          <a:lstStyle/>
          <a:p>
            <a:r>
              <a:rPr lang="en-US" dirty="0" smtClean="0"/>
              <a:t>Characterizing onset of PK nonlinearity for membrane-bound targets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965960" y="3178016"/>
            <a:ext cx="6720840" cy="1324927"/>
          </a:xfrm>
        </p:spPr>
        <p:txBody>
          <a:bodyPr/>
          <a:lstStyle/>
          <a:p>
            <a:r>
              <a:rPr lang="en-US" b="0" dirty="0" smtClean="0"/>
              <a:t>In collaboration with Bert </a:t>
            </a:r>
            <a:r>
              <a:rPr lang="en-US" b="0" dirty="0" err="1" smtClean="0"/>
              <a:t>Peletier</a:t>
            </a:r>
            <a:r>
              <a:rPr lang="en-US" b="0" dirty="0" smtClean="0"/>
              <a:t> at Leiden University in The Netherlands</a:t>
            </a:r>
          </a:p>
          <a:p>
            <a:endParaRPr lang="en-US" b="0" dirty="0"/>
          </a:p>
          <a:p>
            <a:r>
              <a:rPr lang="en-US" b="0" dirty="0" smtClean="0"/>
              <a:t>Manuscript in progress.  Contact </a:t>
            </a:r>
            <a:r>
              <a:rPr lang="en-US" b="0" dirty="0" smtClean="0">
                <a:hlinkClick r:id="rId2"/>
              </a:rPr>
              <a:t>andrew.stein@novartis.com</a:t>
            </a:r>
            <a:r>
              <a:rPr lang="en-US" b="0" dirty="0" smtClean="0"/>
              <a:t> if interested in further details.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94305" y="4343400"/>
            <a:ext cx="6504572" cy="2130770"/>
            <a:chOff x="2111840" y="4447399"/>
            <a:chExt cx="6504572" cy="2130770"/>
          </a:xfrm>
        </p:grpSpPr>
        <p:grpSp>
          <p:nvGrpSpPr>
            <p:cNvPr id="9" name="Group 8"/>
            <p:cNvGrpSpPr/>
            <p:nvPr/>
          </p:nvGrpSpPr>
          <p:grpSpPr>
            <a:xfrm>
              <a:off x="2111840" y="4447399"/>
              <a:ext cx="6504572" cy="2130770"/>
              <a:chOff x="2111840" y="4447399"/>
              <a:chExt cx="6504572" cy="213077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3388" y="4572000"/>
                <a:ext cx="310612" cy="14097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5800" y="4762500"/>
                <a:ext cx="310612" cy="14097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r="75072" b="63381"/>
              <a:stretch/>
            </p:blipFill>
            <p:spPr>
              <a:xfrm rot="9135529">
                <a:off x="7247242" y="4447399"/>
                <a:ext cx="1032315" cy="945133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/>
              <a:srcRect r="75072" b="63381"/>
              <a:stretch/>
            </p:blipFill>
            <p:spPr>
              <a:xfrm rot="9135529">
                <a:off x="2218042" y="4660124"/>
                <a:ext cx="1032315" cy="945133"/>
              </a:xfrm>
              <a:prstGeom prst="rect">
                <a:avLst/>
              </a:prstGeom>
            </p:spPr>
          </p:pic>
          <p:grpSp>
            <p:nvGrpSpPr>
              <p:cNvPr id="16" name="Group 15"/>
              <p:cNvGrpSpPr/>
              <p:nvPr/>
            </p:nvGrpSpPr>
            <p:grpSpPr>
              <a:xfrm>
                <a:off x="2111840" y="5791200"/>
                <a:ext cx="1790876" cy="786969"/>
                <a:chOff x="816440" y="4648200"/>
                <a:chExt cx="1790876" cy="1979830"/>
              </a:xfrm>
            </p:grpSpPr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1524000" y="4648200"/>
                  <a:ext cx="0" cy="9144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/>
                <p:cNvSpPr txBox="1"/>
                <p:nvPr/>
              </p:nvSpPr>
              <p:spPr>
                <a:xfrm>
                  <a:off x="816440" y="5621447"/>
                  <a:ext cx="1790876" cy="10065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0090"/>
                      </a:solidFill>
                    </a:rPr>
                    <a:t>t1/2 ≈ </a:t>
                  </a:r>
                  <a:r>
                    <a:rPr lang="en-US" sz="2000" dirty="0" smtClean="0">
                      <a:solidFill>
                        <a:srgbClr val="000090"/>
                      </a:solidFill>
                    </a:rPr>
                    <a:t>21 days</a:t>
                  </a:r>
                  <a:endParaRPr lang="en-US" sz="2000" dirty="0">
                    <a:solidFill>
                      <a:srgbClr val="000090"/>
                    </a:solidFill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4588641" y="5791200"/>
                <a:ext cx="1619354" cy="783320"/>
                <a:chOff x="1007241" y="4648200"/>
                <a:chExt cx="1619354" cy="1970650"/>
              </a:xfrm>
            </p:grpSpPr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1524000" y="4648200"/>
                  <a:ext cx="0" cy="9144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1007241" y="5612267"/>
                  <a:ext cx="1619354" cy="100658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0090"/>
                      </a:solidFill>
                    </a:rPr>
                    <a:t>t1/2 ≈ </a:t>
                  </a:r>
                  <a:r>
                    <a:rPr lang="en-US" sz="2000" dirty="0" smtClean="0">
                      <a:solidFill>
                        <a:srgbClr val="000090"/>
                      </a:solidFill>
                    </a:rPr>
                    <a:t>1 hour</a:t>
                  </a:r>
                  <a:endParaRPr lang="en-US" sz="2000" dirty="0">
                    <a:solidFill>
                      <a:srgbClr val="000090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922163" y="5791200"/>
                <a:ext cx="1619354" cy="774469"/>
                <a:chOff x="673763" y="4648200"/>
                <a:chExt cx="1619354" cy="1948383"/>
              </a:xfrm>
            </p:grpSpPr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1524000" y="4648200"/>
                  <a:ext cx="0" cy="9144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673763" y="5590000"/>
                  <a:ext cx="1619354" cy="100658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0090"/>
                      </a:solidFill>
                    </a:rPr>
                    <a:t>t1/2 ≈ </a:t>
                  </a:r>
                  <a:r>
                    <a:rPr lang="en-US" sz="2000" dirty="0" smtClean="0">
                      <a:solidFill>
                        <a:srgbClr val="000090"/>
                      </a:solidFill>
                    </a:rPr>
                    <a:t>1 hour</a:t>
                  </a:r>
                  <a:endParaRPr lang="en-US" sz="2000" dirty="0">
                    <a:solidFill>
                      <a:srgbClr val="000090"/>
                    </a:solidFill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3733800" y="4648200"/>
              <a:ext cx="5295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/>
                <a:t>+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6019800" y="5181600"/>
              <a:ext cx="9144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41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Nonlinear pharmacokinetics occurs at “critical concentration” = C</a:t>
            </a:r>
            <a:r>
              <a:rPr lang="en-US" baseline="-25000" dirty="0" smtClean="0"/>
              <a:t>crit</a:t>
            </a:r>
            <a:endParaRPr lang="en-US" baseline="-25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078"/>
            <a:ext cx="6454789" cy="4610563"/>
          </a:xfrm>
        </p:spPr>
      </p:pic>
      <p:grpSp>
        <p:nvGrpSpPr>
          <p:cNvPr id="10" name="Group 9"/>
          <p:cNvGrpSpPr/>
          <p:nvPr/>
        </p:nvGrpSpPr>
        <p:grpSpPr>
          <a:xfrm>
            <a:off x="914400" y="3025383"/>
            <a:ext cx="6400800" cy="369332"/>
            <a:chOff x="1981200" y="3025383"/>
            <a:chExt cx="6400800" cy="369332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2667000" y="3235973"/>
              <a:ext cx="5715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81200" y="3025383"/>
              <a:ext cx="710451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1"/>
                  </a:solidFill>
                </a:rPr>
                <a:t>Ccrit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8468" y="6198513"/>
            <a:ext cx="87093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Burmester</a:t>
            </a:r>
            <a:r>
              <a:rPr lang="en-US" sz="1100" dirty="0"/>
              <a:t>, G. R. et al. Mavrilimumab, a human monoclonal antibody targeting gm-</a:t>
            </a:r>
            <a:r>
              <a:rPr lang="en-US" sz="1100" dirty="0" err="1"/>
              <a:t>csf</a:t>
            </a:r>
            <a:r>
              <a:rPr lang="en-US" sz="1100" dirty="0"/>
              <a:t> receptor-α, in subjects with rheumatoid arthritis: a </a:t>
            </a:r>
            <a:r>
              <a:rPr lang="en-US" sz="1100" dirty="0" err="1"/>
              <a:t>randomised</a:t>
            </a:r>
            <a:r>
              <a:rPr lang="en-US" sz="1100" dirty="0"/>
              <a:t>, double-blind, placebo- controlled, phase </a:t>
            </a:r>
            <a:r>
              <a:rPr lang="en-US" sz="1100" dirty="0" smtClean="0"/>
              <a:t>I </a:t>
            </a:r>
            <a:r>
              <a:rPr lang="en-US" sz="1100" dirty="0"/>
              <a:t>first-in-human study. Annals of the rheumatic diseases 70, 1542–1549 (2011).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3395119"/>
            <a:ext cx="297180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Choose dose so </a:t>
            </a:r>
            <a:r>
              <a:rPr lang="en-US" dirty="0" smtClean="0"/>
              <a:t>conc. stays </a:t>
            </a:r>
            <a:r>
              <a:rPr lang="en-US" dirty="0" smtClean="0"/>
              <a:t>above Ccrit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Maintain target engagement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Reduce PK variability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754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Michaelis-Menten approximation of ligand binding model</a:t>
            </a:r>
            <a:endParaRPr lang="en-US" baseline="-25000" dirty="0"/>
          </a:p>
        </p:txBody>
      </p:sp>
      <p:sp>
        <p:nvSpPr>
          <p:cNvPr id="27" name="Rectangle 26"/>
          <p:cNvSpPr/>
          <p:nvPr/>
        </p:nvSpPr>
        <p:spPr>
          <a:xfrm>
            <a:off x="1295900" y="2912857"/>
            <a:ext cx="569080" cy="56908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C</a:t>
            </a:r>
            <a:endParaRPr lang="en-US" sz="2400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1943100" y="2933416"/>
            <a:ext cx="24327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200" dirty="0"/>
              <a:t>+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302016" y="2912857"/>
            <a:ext cx="569080" cy="56908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T</a:t>
            </a:r>
            <a:endParaRPr lang="en-US" sz="2400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3522284" y="2912857"/>
            <a:ext cx="635873" cy="56908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CT</a:t>
            </a:r>
            <a:endParaRPr lang="en-US" sz="2400" baseline="-25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777863" y="3519188"/>
            <a:ext cx="0" cy="265153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295900" y="4267200"/>
            <a:ext cx="569080" cy="56908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C</a:t>
            </a:r>
            <a:r>
              <a:rPr lang="en-US" sz="2400" baseline="-25000" dirty="0" smtClean="0"/>
              <a:t>P</a:t>
            </a:r>
            <a:endParaRPr lang="en-US" sz="24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935199" y="3197397"/>
            <a:ext cx="521559" cy="0"/>
          </a:xfrm>
          <a:prstGeom prst="straightConnector1">
            <a:avLst/>
          </a:prstGeom>
          <a:ln w="6350" cmpd="sng">
            <a:solidFill>
              <a:schemeClr val="tx1"/>
            </a:solidFill>
            <a:headEnd type="triangle" w="sm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823982" y="3513252"/>
            <a:ext cx="6877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/>
              <a:t>CL/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c</a:t>
            </a:r>
            <a:endParaRPr lang="en-US" sz="1600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685800" y="2689622"/>
            <a:ext cx="6267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 smtClean="0"/>
              <a:t>Dose</a:t>
            </a:r>
            <a:endParaRPr lang="en-US" sz="1800" baseline="-25000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33391" y="3034488"/>
            <a:ext cx="540158" cy="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731810" y="2611763"/>
            <a:ext cx="0" cy="265153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77929" y="2605827"/>
            <a:ext cx="500522" cy="1874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/>
              <a:t>k</a:t>
            </a:r>
            <a:r>
              <a:rPr lang="en-US" sz="1600" baseline="-25000" dirty="0" smtClean="0"/>
              <a:t>syn</a:t>
            </a:r>
            <a:endParaRPr lang="en-US" sz="1600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731810" y="3519188"/>
            <a:ext cx="0" cy="265153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777929" y="3513252"/>
            <a:ext cx="500522" cy="1874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/>
              <a:t>k</a:t>
            </a:r>
            <a:r>
              <a:rPr lang="en-US" sz="1600" baseline="-25000" dirty="0" smtClean="0"/>
              <a:t>eT</a:t>
            </a:r>
            <a:endParaRPr lang="en-US" sz="1600" baseline="-2500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969314" y="3519188"/>
            <a:ext cx="0" cy="265153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015432" y="3513252"/>
            <a:ext cx="5005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err="1" smtClean="0"/>
              <a:t>k</a:t>
            </a:r>
            <a:r>
              <a:rPr lang="en-US" sz="1600" baseline="-25000" dirty="0" err="1" smtClean="0"/>
              <a:t>eCT</a:t>
            </a:r>
            <a:endParaRPr lang="en-US" sz="1600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3080878" y="2906236"/>
            <a:ext cx="5005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err="1" smtClean="0"/>
              <a:t>K</a:t>
            </a:r>
            <a:r>
              <a:rPr lang="en-US" sz="1600" baseline="-25000" dirty="0" err="1" smtClean="0"/>
              <a:t>ss</a:t>
            </a:r>
            <a:endParaRPr lang="en-US" sz="1600" baseline="-25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26127" y="1597592"/>
            <a:ext cx="3235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Ligand Binding</a:t>
            </a:r>
            <a:r>
              <a:rPr lang="en-US" sz="2400" dirty="0"/>
              <a:t> </a:t>
            </a:r>
            <a:r>
              <a:rPr lang="en-US" sz="2400" dirty="0" smtClean="0"/>
              <a:t>Model </a:t>
            </a:r>
          </a:p>
          <a:p>
            <a:pPr algn="ctr"/>
            <a:r>
              <a:rPr lang="en-US" sz="2400" dirty="0" smtClean="0"/>
              <a:t>(Membrane-Bound)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4908" y="6064623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Approximation derived in: </a:t>
            </a:r>
            <a:r>
              <a:rPr lang="en-US" sz="1400" dirty="0"/>
              <a:t>Ma, </a:t>
            </a:r>
            <a:r>
              <a:rPr lang="en-US" sz="1400" dirty="0" err="1"/>
              <a:t>Peiming</a:t>
            </a:r>
            <a:r>
              <a:rPr lang="en-US" sz="1400" dirty="0"/>
              <a:t>. "Theoretical considerations of target-mediated drug disposition models: simplifications and approximations." </a:t>
            </a:r>
            <a:r>
              <a:rPr lang="en-US" sz="1400" i="1" dirty="0"/>
              <a:t>Pharmaceutical research</a:t>
            </a:r>
            <a:r>
              <a:rPr lang="en-US" sz="1400" dirty="0"/>
              <a:t> 29.3 (2012): 866-882.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52490" y="5152760"/>
            <a:ext cx="13917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m</a:t>
            </a:r>
            <a:r>
              <a:rPr lang="en-US" dirty="0" smtClean="0"/>
              <a:t> =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syn</a:t>
            </a:r>
            <a:r>
              <a:rPr lang="en-US" dirty="0" err="1" smtClean="0"/>
              <a:t>·V</a:t>
            </a:r>
            <a:r>
              <a:rPr lang="en-US" baseline="-25000" dirty="0" err="1" smtClean="0"/>
              <a:t>c</a:t>
            </a:r>
            <a:endParaRPr lang="en-US" baseline="-25000" dirty="0" smtClean="0"/>
          </a:p>
          <a:p>
            <a:r>
              <a:rPr lang="en-US" dirty="0" smtClean="0"/>
              <a:t>K</a:t>
            </a:r>
            <a:r>
              <a:rPr lang="en-US" baseline="-25000" dirty="0" smtClean="0"/>
              <a:t>m</a:t>
            </a:r>
            <a:r>
              <a:rPr lang="en-US" dirty="0" smtClean="0"/>
              <a:t> =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ss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63911" y="5179930"/>
                <a:ext cx="2044919" cy="67294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𝑜𝑓𝑓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𝑒𝐷𝑇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11" y="5179930"/>
                <a:ext cx="2044919" cy="6729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</a:t>
            </a:fld>
            <a:endParaRPr lang="uk-UA" dirty="0"/>
          </a:p>
        </p:txBody>
      </p:sp>
      <p:grpSp>
        <p:nvGrpSpPr>
          <p:cNvPr id="8" name="Group 7"/>
          <p:cNvGrpSpPr/>
          <p:nvPr/>
        </p:nvGrpSpPr>
        <p:grpSpPr>
          <a:xfrm>
            <a:off x="1234232" y="3516134"/>
            <a:ext cx="758354" cy="698823"/>
            <a:chOff x="1234232" y="3516134"/>
            <a:chExt cx="758354" cy="698823"/>
          </a:xfrm>
        </p:grpSpPr>
        <p:cxnSp>
          <p:nvCxnSpPr>
            <p:cNvPr id="44" name="Straight Arrow Connector 43"/>
            <p:cNvCxnSpPr/>
            <p:nvPr/>
          </p:nvCxnSpPr>
          <p:spPr>
            <a:xfrm flipV="1">
              <a:off x="1545153" y="3519190"/>
              <a:ext cx="1458" cy="695767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234232" y="3868579"/>
              <a:ext cx="30694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smtClean="0"/>
                <a:t>k</a:t>
              </a:r>
              <a:r>
                <a:rPr lang="en-US" sz="1600" baseline="-25000" smtClean="0"/>
                <a:t>12</a:t>
              </a:r>
              <a:endParaRPr lang="en-US" sz="1600" baseline="-25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85637" y="3868579"/>
              <a:ext cx="30694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 smtClean="0"/>
                <a:t>k</a:t>
              </a:r>
              <a:r>
                <a:rPr lang="en-US" sz="1600" baseline="-25000" dirty="0" smtClean="0"/>
                <a:t>21</a:t>
              </a:r>
              <a:endParaRPr lang="en-US" sz="1600" baseline="-25000" dirty="0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1615395" y="3516134"/>
              <a:ext cx="1458" cy="695767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775908" y="1597366"/>
            <a:ext cx="3930546" cy="3238914"/>
            <a:chOff x="4775908" y="1597366"/>
            <a:chExt cx="3930546" cy="3238914"/>
          </a:xfrm>
        </p:grpSpPr>
        <p:grpSp>
          <p:nvGrpSpPr>
            <p:cNvPr id="19" name="Group 18"/>
            <p:cNvGrpSpPr/>
            <p:nvPr/>
          </p:nvGrpSpPr>
          <p:grpSpPr>
            <a:xfrm>
              <a:off x="4775908" y="1597366"/>
              <a:ext cx="3930546" cy="3238914"/>
              <a:chOff x="4775908" y="1597366"/>
              <a:chExt cx="3930546" cy="3238914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6172200" y="2912857"/>
                <a:ext cx="569080" cy="5690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 smtClean="0"/>
                  <a:t>C</a:t>
                </a:r>
                <a:endParaRPr lang="en-US" sz="2400" baseline="-25000" dirty="0"/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>
                <a:off x="6654163" y="3519188"/>
                <a:ext cx="0" cy="265153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headEnd type="none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6172200" y="4267200"/>
                <a:ext cx="569080" cy="5690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mpd="sng"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 smtClean="0"/>
                  <a:t>C</a:t>
                </a:r>
                <a:r>
                  <a:rPr lang="en-US" sz="2400" baseline="-25000" dirty="0" smtClean="0"/>
                  <a:t>P</a:t>
                </a:r>
                <a:endParaRPr lang="en-US" sz="24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700282" y="3513252"/>
                <a:ext cx="20061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 smtClean="0"/>
                  <a:t>CL/</a:t>
                </a:r>
                <a:r>
                  <a:rPr lang="en-US" sz="1600" dirty="0" err="1" smtClean="0"/>
                  <a:t>V</a:t>
                </a:r>
                <a:r>
                  <a:rPr lang="en-US" sz="1600" baseline="-25000" dirty="0" err="1" smtClean="0"/>
                  <a:t>c</a:t>
                </a:r>
                <a:r>
                  <a:rPr lang="en-US" sz="1600" dirty="0" smtClean="0"/>
                  <a:t> + V</a:t>
                </a:r>
                <a:r>
                  <a:rPr lang="en-US" sz="1600" baseline="-25000" dirty="0" smtClean="0"/>
                  <a:t>m</a:t>
                </a:r>
                <a:r>
                  <a:rPr lang="en-US" sz="1600" dirty="0" smtClean="0"/>
                  <a:t>/(C+K</a:t>
                </a:r>
                <a:r>
                  <a:rPr lang="en-US" sz="1600" baseline="-25000" dirty="0" smtClean="0"/>
                  <a:t>m</a:t>
                </a:r>
                <a:r>
                  <a:rPr lang="en-US" sz="1600" dirty="0" smtClean="0"/>
                  <a:t>)</a:t>
                </a:r>
                <a:endParaRPr lang="en-US" sz="1600" baseline="-25000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562100" y="2689622"/>
                <a:ext cx="6267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800" dirty="0" smtClean="0"/>
                  <a:t>Dose</a:t>
                </a:r>
                <a:endParaRPr lang="en-US" sz="1800" baseline="-25000" dirty="0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>
                <a:off x="5609691" y="3034488"/>
                <a:ext cx="540158" cy="0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headEnd type="none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4775908" y="3425859"/>
                <a:ext cx="4667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/>
                  <a:t>≈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857808" y="1597366"/>
                <a:ext cx="260039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/>
                  <a:t>Michaelis-Menten</a:t>
                </a:r>
              </a:p>
              <a:p>
                <a:pPr algn="ctr"/>
                <a:r>
                  <a:rPr lang="en-US" sz="2400" dirty="0" smtClean="0"/>
                  <a:t>Model</a:t>
                </a:r>
                <a:endParaRPr lang="en-US" sz="2400" dirty="0"/>
              </a:p>
            </p:txBody>
          </p:sp>
        </p:grpSp>
        <p:cxnSp>
          <p:nvCxnSpPr>
            <p:cNvPr id="43" name="Straight Arrow Connector 42"/>
            <p:cNvCxnSpPr/>
            <p:nvPr/>
          </p:nvCxnSpPr>
          <p:spPr>
            <a:xfrm flipV="1">
              <a:off x="6405101" y="3515062"/>
              <a:ext cx="1458" cy="695767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094180" y="3864451"/>
              <a:ext cx="30694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smtClean="0"/>
                <a:t>k</a:t>
              </a:r>
              <a:r>
                <a:rPr lang="en-US" sz="1600" baseline="-25000" smtClean="0"/>
                <a:t>12</a:t>
              </a:r>
              <a:endParaRPr lang="en-US" sz="1600" baseline="-25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545585" y="3864451"/>
              <a:ext cx="30694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 smtClean="0"/>
                <a:t>k</a:t>
              </a:r>
              <a:r>
                <a:rPr lang="en-US" sz="1600" baseline="-25000" dirty="0" smtClean="0"/>
                <a:t>21</a:t>
              </a:r>
              <a:endParaRPr lang="en-US" sz="1600" baseline="-25000" dirty="0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6475343" y="3512006"/>
              <a:ext cx="1458" cy="695767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105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“Derivation” for C</a:t>
            </a:r>
            <a:r>
              <a:rPr lang="en-US" baseline="-25000" dirty="0" smtClean="0"/>
              <a:t>crit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66800" y="1905000"/>
                <a:ext cx="6703761" cy="1198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𝑑𝐴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       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𝐶𝐿</m:t>
                      </m:r>
                      <m:r>
                        <a:rPr lang="en-US" b="0" i="1" smtClean="0">
                          <a:latin typeface="Cambria Math" charset="0"/>
                        </a:rPr>
                        <m:t>·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     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905000"/>
                <a:ext cx="6703761" cy="11980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66800" y="3276600"/>
                <a:ext cx="6703761" cy="665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  =−</m:t>
                      </m:r>
                      <m:r>
                        <a:rPr lang="en-US" b="0" i="1" smtClean="0">
                          <a:latin typeface="Cambria Math" charset="0"/>
                        </a:rPr>
                        <m:t>𝐶𝐿</m:t>
                      </m:r>
                      <m:r>
                        <a:rPr lang="en-US" b="0" i="1" smtClean="0">
                          <a:latin typeface="Cambria Math" charset="0"/>
                        </a:rPr>
                        <m:t>·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;   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276600"/>
                <a:ext cx="6703761" cy="6650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>
            <a:off x="685800" y="3124200"/>
            <a:ext cx="4953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5800" y="259080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652638" y="4027006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large doses (and concentrations), C ≫ K</a:t>
            </a:r>
            <a:r>
              <a:rPr lang="en-US" baseline="-25000" dirty="0" smtClean="0"/>
              <a:t>m</a:t>
            </a: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66800" y="4440346"/>
                <a:ext cx="6703761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 ≈−</m:t>
                      </m:r>
                      <m:r>
                        <a:rPr lang="en-US" b="0" i="1" smtClean="0">
                          <a:latin typeface="Cambria Math" charset="0"/>
                        </a:rPr>
                        <m:t>𝐶𝐿</m:t>
                      </m:r>
                      <m:r>
                        <a:rPr lang="en-US" b="0" i="1" smtClean="0">
                          <a:latin typeface="Cambria Math" charset="0"/>
                        </a:rPr>
                        <m:t>·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440346"/>
                <a:ext cx="6703761" cy="6182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652639" y="5127029"/>
            <a:ext cx="742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Define C</a:t>
            </a:r>
            <a:r>
              <a:rPr lang="en-US" baseline="-25000" dirty="0" smtClean="0"/>
              <a:t>crit</a:t>
            </a:r>
            <a:r>
              <a:rPr lang="en-US" dirty="0" smtClean="0"/>
              <a:t> to be where the linear (CL·C) and nonlinear (V</a:t>
            </a:r>
            <a:r>
              <a:rPr lang="en-US" baseline="-25000" dirty="0" smtClean="0"/>
              <a:t>m</a:t>
            </a:r>
            <a:r>
              <a:rPr lang="en-US" dirty="0" smtClean="0"/>
              <a:t>) components contribute equally to total elimination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99131" y="1459468"/>
            <a:ext cx="235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= </a:t>
            </a:r>
            <a:r>
              <a:rPr lang="en-US" dirty="0" err="1"/>
              <a:t>C</a:t>
            </a:r>
            <a:r>
              <a:rPr lang="en-US" dirty="0" err="1" smtClean="0"/>
              <a:t>·V</a:t>
            </a:r>
            <a:r>
              <a:rPr lang="en-US" baseline="-25000" dirty="0" err="1" smtClean="0"/>
              <a:t>c</a:t>
            </a:r>
            <a:r>
              <a:rPr lang="en-US" baseline="-25000" dirty="0" smtClean="0"/>
              <a:t> </a:t>
            </a:r>
            <a:r>
              <a:rPr lang="en-US" dirty="0" smtClean="0"/>
              <a:t>   </a:t>
            </a:r>
            <a:r>
              <a:rPr lang="en-US" dirty="0" smtClean="0"/>
              <a:t>A</a:t>
            </a:r>
            <a:r>
              <a:rPr lang="en-US" baseline="-25000" dirty="0" smtClean="0"/>
              <a:t>p</a:t>
            </a:r>
            <a:r>
              <a:rPr lang="en-US" dirty="0" smtClean="0"/>
              <a:t> =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p</a:t>
            </a:r>
            <a:r>
              <a:rPr lang="en-US" dirty="0" err="1" smtClean="0"/>
              <a:t>·V</a:t>
            </a:r>
            <a:r>
              <a:rPr lang="en-US" baseline="-25000" dirty="0" err="1" smtClean="0"/>
              <a:t>p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954243" y="5841797"/>
                <a:ext cx="67037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𝐶𝐿</m:t>
                      </m:r>
                      <m:r>
                        <a:rPr lang="en-US" b="0" i="1" smtClean="0">
                          <a:latin typeface="Cambria Math" charset="0"/>
                        </a:rPr>
                        <m:t>·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crit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43" y="5841797"/>
                <a:ext cx="6703761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2971800" y="5732196"/>
            <a:ext cx="1143000" cy="609077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 rot="16200000">
            <a:off x="5414400" y="2487319"/>
            <a:ext cx="1901095" cy="858829"/>
            <a:chOff x="6659514" y="695305"/>
            <a:chExt cx="1646285" cy="858829"/>
          </a:xfrm>
        </p:grpSpPr>
        <p:sp>
          <p:nvSpPr>
            <p:cNvPr id="21" name="TextBox 20"/>
            <p:cNvSpPr txBox="1"/>
            <p:nvPr/>
          </p:nvSpPr>
          <p:spPr>
            <a:xfrm rot="5400000">
              <a:off x="6911100" y="779591"/>
              <a:ext cx="8149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tot</a:t>
              </a:r>
              <a:r>
                <a:rPr lang="en-US" dirty="0" smtClean="0"/>
                <a:t> = </a:t>
              </a:r>
            </a:p>
            <a:p>
              <a:r>
                <a:rPr lang="en-US" dirty="0" smtClean="0"/>
                <a:t>A + A</a:t>
              </a:r>
              <a:r>
                <a:rPr lang="en-US" baseline="-25000" dirty="0" smtClean="0"/>
                <a:t>p</a:t>
              </a:r>
              <a:endParaRPr lang="en-US" baseline="-25000" dirty="0"/>
            </a:p>
          </p:txBody>
        </p:sp>
        <p:sp>
          <p:nvSpPr>
            <p:cNvPr id="3" name="Left Brace 2"/>
            <p:cNvSpPr/>
            <p:nvPr/>
          </p:nvSpPr>
          <p:spPr>
            <a:xfrm rot="5400000">
              <a:off x="7402423" y="650757"/>
              <a:ext cx="160468" cy="1646285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09266" y="5699305"/>
                <a:ext cx="1652888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→  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crit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𝐶𝐿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266" y="5699305"/>
                <a:ext cx="1652888" cy="6108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6909988" y="1943859"/>
            <a:ext cx="2534254" cy="1923423"/>
            <a:chOff x="6090434" y="3350466"/>
            <a:chExt cx="2534254" cy="1923423"/>
          </a:xfrm>
        </p:grpSpPr>
        <p:sp>
          <p:nvSpPr>
            <p:cNvPr id="26" name="Rectangle 25"/>
            <p:cNvSpPr/>
            <p:nvPr/>
          </p:nvSpPr>
          <p:spPr>
            <a:xfrm>
              <a:off x="6090434" y="3350466"/>
              <a:ext cx="569080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 smtClean="0"/>
                <a:t>A</a:t>
              </a:r>
              <a:endParaRPr lang="en-US" sz="2400" baseline="-25000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6572397" y="3956797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6090434" y="4704809"/>
              <a:ext cx="569080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 smtClean="0"/>
                <a:t>A</a:t>
              </a:r>
              <a:r>
                <a:rPr lang="en-US" sz="2400" baseline="-25000" dirty="0" smtClean="0"/>
                <a:t>P</a:t>
              </a:r>
              <a:endParaRPr lang="en-US" sz="2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18516" y="3950861"/>
              <a:ext cx="20061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 smtClean="0"/>
                <a:t>CL/</a:t>
              </a:r>
              <a:r>
                <a:rPr lang="en-US" sz="1600" dirty="0" err="1" smtClean="0"/>
                <a:t>V</a:t>
              </a:r>
              <a:r>
                <a:rPr lang="en-US" sz="1600" baseline="-25000" dirty="0" err="1" smtClean="0"/>
                <a:t>c</a:t>
              </a:r>
              <a:r>
                <a:rPr lang="en-US" sz="1600" dirty="0" smtClean="0"/>
                <a:t> + V</a:t>
              </a:r>
              <a:r>
                <a:rPr lang="en-US" sz="1600" baseline="-25000" dirty="0" smtClean="0"/>
                <a:t>m</a:t>
              </a:r>
              <a:r>
                <a:rPr lang="en-US" sz="1600" dirty="0" smtClean="0"/>
                <a:t>/(C+K</a:t>
              </a:r>
              <a:r>
                <a:rPr lang="en-US" sz="1600" baseline="-25000" dirty="0" smtClean="0"/>
                <a:t>m</a:t>
              </a:r>
              <a:r>
                <a:rPr lang="en-US" sz="1600" dirty="0" smtClean="0"/>
                <a:t>)</a:t>
              </a:r>
              <a:endParaRPr lang="en-US" sz="1600" baseline="-25000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</a:t>
            </a:fld>
            <a:endParaRPr lang="uk-UA" dirty="0"/>
          </a:p>
        </p:txBody>
      </p:sp>
      <p:grpSp>
        <p:nvGrpSpPr>
          <p:cNvPr id="36" name="Group 35"/>
          <p:cNvGrpSpPr/>
          <p:nvPr/>
        </p:nvGrpSpPr>
        <p:grpSpPr>
          <a:xfrm>
            <a:off x="6811160" y="2546740"/>
            <a:ext cx="758354" cy="698823"/>
            <a:chOff x="1234232" y="3516134"/>
            <a:chExt cx="758354" cy="698823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1545153" y="3519190"/>
              <a:ext cx="1458" cy="695767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234232" y="3868579"/>
              <a:ext cx="30694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smtClean="0"/>
                <a:t>k</a:t>
              </a:r>
              <a:r>
                <a:rPr lang="en-US" sz="1600" baseline="-25000" smtClean="0"/>
                <a:t>12</a:t>
              </a:r>
              <a:endParaRPr lang="en-US" sz="1600" baseline="-25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85637" y="3868579"/>
              <a:ext cx="30694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 smtClean="0"/>
                <a:t>k</a:t>
              </a:r>
              <a:r>
                <a:rPr lang="en-US" sz="1600" baseline="-25000" dirty="0" smtClean="0"/>
                <a:t>21</a:t>
              </a:r>
              <a:endParaRPr lang="en-US" sz="1600" baseline="-25000" dirty="0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1615395" y="3516134"/>
              <a:ext cx="1458" cy="695767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1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7" grpId="0"/>
      <p:bldP spid="38" grpId="0"/>
      <p:bldP spid="39" grpId="0"/>
      <p:bldP spid="42" grpId="0"/>
      <p:bldP spid="43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 analysis for </a:t>
            </a:r>
            <a:r>
              <a:rPr lang="en-US" dirty="0" smtClean="0"/>
              <a:t>Ccrit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" y="2895600"/>
            <a:ext cx="9067803" cy="25908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352800" y="1105096"/>
                <a:ext cx="182351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charset="0"/>
                            </a:rPr>
                            <m:t>crit</m:t>
                          </m:r>
                        </m:sub>
                      </m:sSub>
                      <m:r>
                        <a:rPr lang="en-US" sz="28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8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𝐶𝐿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1105096"/>
                <a:ext cx="1823513" cy="8989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</a:t>
            </a:fld>
            <a:endParaRPr lang="uk-UA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752600" y="1752600"/>
            <a:ext cx="1600200" cy="2362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4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vartis Presentation Standard Blue Carbon">
  <a:themeElements>
    <a:clrScheme name="Novartis 2016">
      <a:dk1>
        <a:srgbClr val="000000"/>
      </a:dk1>
      <a:lt1>
        <a:srgbClr val="FFFFFF"/>
      </a:lt1>
      <a:dk2>
        <a:srgbClr val="404040"/>
      </a:dk2>
      <a:lt2>
        <a:srgbClr val="CCCCCC"/>
      </a:lt2>
      <a:accent1>
        <a:srgbClr val="0460A9"/>
      </a:accent1>
      <a:accent2>
        <a:srgbClr val="E74A21"/>
      </a:accent2>
      <a:accent3>
        <a:srgbClr val="EC9A1E"/>
      </a:accent3>
      <a:accent4>
        <a:srgbClr val="8D1F1B"/>
      </a:accent4>
      <a:accent5>
        <a:srgbClr val="7F7F7F"/>
      </a:accent5>
      <a:accent6>
        <a:srgbClr val="404040"/>
      </a:accent6>
      <a:hlink>
        <a:srgbClr val="0460A9"/>
      </a:hlink>
      <a:folHlink>
        <a:srgbClr val="0460A9"/>
      </a:folHlink>
    </a:clrScheme>
    <a:fontScheme name="Novartis 2016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Novartis 2016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noFill/>
        <a:ln w="38100">
          <a:solidFill>
            <a:schemeClr val="tx1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F7103A52-E382-494B-9ECC-61B18636C75D}" vid="{C1517353-5938-074E-BA98-D2C291B8AF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Novartis-Blue</Template>
  <TotalTime>25910</TotalTime>
  <Words>2175</Words>
  <Application>Microsoft Macintosh PowerPoint</Application>
  <PresentationFormat>On-screen Show (4:3)</PresentationFormat>
  <Paragraphs>411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 Black</vt:lpstr>
      <vt:lpstr>Calisto MT</vt:lpstr>
      <vt:lpstr>Cambria Math</vt:lpstr>
      <vt:lpstr>CMU Classical Serif</vt:lpstr>
      <vt:lpstr>Times New Roman</vt:lpstr>
      <vt:lpstr>Arial</vt:lpstr>
      <vt:lpstr>Novartis Presentation Standard Blue Carbon</vt:lpstr>
      <vt:lpstr>Two new parameters for characterizing ligand binding systems. </vt:lpstr>
      <vt:lpstr>Overview</vt:lpstr>
      <vt:lpstr>Differences between small molecules and monoclonal antibodies</vt:lpstr>
      <vt:lpstr>Soluble vs Membrane-Bound Targets</vt:lpstr>
      <vt:lpstr>Characterizing onset of PK nonlinearity for membrane-bound targets</vt:lpstr>
      <vt:lpstr>Nonlinear pharmacokinetics occurs at “critical concentration” = Ccrit</vt:lpstr>
      <vt:lpstr>Michaelis-Menten approximation of ligand binding model</vt:lpstr>
      <vt:lpstr>“Derivation” for Ccrit</vt:lpstr>
      <vt:lpstr>Sensitivity analysis for Ccrit</vt:lpstr>
      <vt:lpstr>Ccrit helps in understanding parameter identifiability</vt:lpstr>
      <vt:lpstr>Random effect on Vm is important for describing variable Ccrit. </vt:lpstr>
      <vt:lpstr>Characterizing soluble target inhibition</vt:lpstr>
      <vt:lpstr>Ligand binding model (soluble target)</vt:lpstr>
      <vt:lpstr>Sensitivity analysis.  How does inhibition relate to parameters?</vt:lpstr>
      <vt:lpstr>Estimating the free target compared to baseline</vt:lpstr>
      <vt:lpstr>AFIR can also be applied to a target tissue (in progress)</vt:lpstr>
      <vt:lpstr>Using AFIR, sensitivity to assumptions is easy to report</vt:lpstr>
      <vt:lpstr>Development of oral drug with same target as subcutaneous biologic</vt:lpstr>
      <vt:lpstr>Applying AFIR to 2nd generation drugs</vt:lpstr>
      <vt:lpstr>Using AFIR, other drug candidates can be rapidly assessed</vt:lpstr>
      <vt:lpstr>Greater efficacy is observed at 2x dose, even though total target has plateaued.</vt:lpstr>
      <vt:lpstr>Identifiability –target inhibition can be estimated without baseline levels</vt:lpstr>
      <vt:lpstr>Two new parameters for characterizing ligand binding systems</vt:lpstr>
      <vt:lpstr>Acknowledgements</vt:lpstr>
      <vt:lpstr>Backups</vt:lpstr>
      <vt:lpstr>Calculating Free Target vs Total Target</vt:lpstr>
      <vt:lpstr>The Quasi-Equilibrium Assumption</vt:lpstr>
      <vt:lpstr>Analysis of total target dynamics before dosing</vt:lpstr>
      <vt:lpstr>Analysis of total target dynamics  after dosing</vt:lpstr>
      <vt:lpstr>Is there an optimal Kd?  It depends on definition of “optimal”</vt:lpstr>
      <vt:lpstr>Tiwari defines “optimal” Kd with respect to dose reduction </vt:lpstr>
      <vt:lpstr>Questions for TMDD models</vt:lpstr>
    </vt:vector>
  </TitlesOfParts>
  <Manager/>
  <Company/>
  <LinksUpToDate>false</LinksUpToDate>
  <SharedDoc>false</SharedDoc>
  <HyperlinkBase/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from Engineers  Building insight using lumped parameters</dc:title>
  <dc:subject/>
  <dc:creator>Stein, Andrew</dc:creator>
  <cp:keywords/>
  <dc:description/>
  <cp:lastModifiedBy>Stein, Andrew</cp:lastModifiedBy>
  <cp:revision>148</cp:revision>
  <dcterms:created xsi:type="dcterms:W3CDTF">2017-07-09T20:23:03Z</dcterms:created>
  <dcterms:modified xsi:type="dcterms:W3CDTF">2017-10-18T15:49:35Z</dcterms:modified>
  <cp:category/>
</cp:coreProperties>
</file>